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b" ContentType="application/vnd.ms-excel.sheet.binary.macroEnabled.12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8" r:id="rId9"/>
    <p:sldId id="270" r:id="rId10"/>
    <p:sldId id="265" r:id="rId11"/>
    <p:sldId id="266" r:id="rId12"/>
  </p:sldIdLst>
  <p:sldSz cx="18288000" cy="10287000"/>
  <p:notesSz cx="6858000" cy="9144000"/>
  <p:embeddedFontLst>
    <p:embeddedFont>
      <p:font typeface="Amasis MT Pro Light" panose="02040304050005020304" pitchFamily="18" charset="0"/>
      <p:regular r:id="rId14"/>
      <p:italic r:id="rId15"/>
    </p:embeddedFont>
    <p:embeddedFont>
      <p:font typeface="Lato Bold" panose="020B0604020202020204" charset="0"/>
      <p:regular r:id="rId16"/>
      <p:bold r:id="rId17"/>
    </p:embeddedFont>
    <p:embeddedFont>
      <p:font typeface="Lato Bold Italics" panose="020B0604020202020204" charset="0"/>
      <p:regular r:id="rId18"/>
      <p:bold r:id="rId19"/>
      <p:italic r:id="rId20"/>
      <p:boldItalic r:id="rId21"/>
    </p:embeddedFont>
    <p:embeddedFont>
      <p:font typeface="Lato Italics" panose="020B0604020202020204" charset="0"/>
      <p:regular r:id="rId22"/>
      <p:italic r:id="rId23"/>
    </p:embeddedFont>
    <p:embeddedFont>
      <p:font typeface="Poppins ExtraBold" panose="00000900000000000000" pitchFamily="2" charset="0"/>
      <p:regular r:id="rId24"/>
      <p:bold r:id="rId25"/>
      <p:italic r:id="rId26"/>
      <p:boldItalic r:id="rId27"/>
    </p:embeddedFont>
    <p:embeddedFont>
      <p:font typeface="Poppins ExtraBold Bold" panose="020B0604020202020204" charset="0"/>
      <p:regular r:id="rId28"/>
      <p:bold r:id="rId29"/>
    </p:embeddedFont>
    <p:embeddedFont>
      <p:font typeface="Tahoma" panose="020B0604030504040204" pitchFamily="34" charset="0"/>
      <p:regular r:id="rId30"/>
      <p:bold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6FA9D4-C8CA-4A46-B950-FF15E34C5ADA}" v="73" dt="2023-04-27T15:18:32.1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32" autoAdjust="0"/>
  </p:normalViewPr>
  <p:slideViewPr>
    <p:cSldViewPr>
      <p:cViewPr varScale="1">
        <p:scale>
          <a:sx n="57" d="100"/>
          <a:sy n="57" d="100"/>
        </p:scale>
        <p:origin x="59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s-ES" sz="1100" b="0" i="1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r>
              <a:rPr lang="es-MX" sz="1100" b="1" i="1" baseline="0">
                <a:effectLst/>
                <a:latin typeface="Amasis MT Pro Light" panose="02040304050005020304" pitchFamily="18" charset="0"/>
              </a:rPr>
              <a:t>Meta planeada y alcanzada durante el  primer trimestre 2025 en participación de ciudadanos en actividades futbolísticas y porcentaje a nivel propósito</a:t>
            </a:r>
            <a:endParaRPr lang="es-MX" sz="1100" i="1">
              <a:effectLst/>
              <a:latin typeface="Amasis MT Pro Light" panose="02040304050005020304" pitchFamily="18" charset="0"/>
            </a:endParaRPr>
          </a:p>
        </c:rich>
      </c:tx>
      <c:layout>
        <c:manualLayout>
          <c:xMode val="edge"/>
          <c:yMode val="edge"/>
          <c:x val="0.11141807847464275"/>
          <c:y val="5.9604284841331595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345220589590984"/>
          <c:y val="0.29005522584219828"/>
          <c:w val="0.68817708297056301"/>
          <c:h val="0.585754828168077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'Propósito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62113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s-ES"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1T23'!$C$3</c:f>
              <c:strCache>
                <c:ptCount val="1"/>
                <c:pt idx="0">
                  <c:v>Personas que participan o asisten en actividades futbolísticas.</c:v>
                </c:pt>
              </c:strCache>
            </c:strRef>
          </c:cat>
          <c:val>
            <c:numRef>
              <c:f>'Propósito 1T23'!$C$4</c:f>
              <c:numCache>
                <c:formatCode>General</c:formatCode>
                <c:ptCount val="1"/>
                <c:pt idx="0">
                  <c:v>4000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FE-4D10-B867-B5F0203E8CBC}"/>
            </c:ext>
          </c:extLst>
        </c:ser>
        <c:ser>
          <c:idx val="1"/>
          <c:order val="1"/>
          <c:tx>
            <c:strRef>
              <c:f>'Propósito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s-ES"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1T23'!$C$3</c:f>
              <c:strCache>
                <c:ptCount val="1"/>
                <c:pt idx="0">
                  <c:v>Personas que participan o asisten en actividades futbolísticas.</c:v>
                </c:pt>
              </c:strCache>
            </c:strRef>
          </c:cat>
          <c:val>
            <c:numRef>
              <c:f>'Propósito 1T23'!$C$5</c:f>
              <c:numCache>
                <c:formatCode>General</c:formatCode>
                <c:ptCount val="1"/>
                <c:pt idx="0">
                  <c:v>4110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FE-4D10-B867-B5F0203E8C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07496192"/>
        <c:axId val="10749772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cat>
            <c:strRef>
              <c:f>'Propósito 1T23'!$C$3</c:f>
              <c:strCache>
                <c:ptCount val="1"/>
                <c:pt idx="0">
                  <c:v>Personas que participan o asisten en actividades futbolísticas.</c:v>
                </c:pt>
              </c:strCache>
            </c:strRef>
          </c:cat>
          <c:val>
            <c:numRef>
              <c:f>'Propósito 1T23'!$C$7</c:f>
              <c:numCache>
                <c:formatCode>0.00%</c:formatCode>
                <c:ptCount val="1"/>
                <c:pt idx="0">
                  <c:v>1.0275000000000001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FFE-4D10-B867-B5F0203E8C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7505920"/>
        <c:axId val="107504000"/>
      </c:lineChart>
      <c:catAx>
        <c:axId val="107496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11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endParaRPr lang="es-MX"/>
          </a:p>
        </c:txPr>
        <c:crossAx val="107497728"/>
        <c:crosses val="autoZero"/>
        <c:auto val="1"/>
        <c:lblAlgn val="ctr"/>
        <c:lblOffset val="100"/>
        <c:noMultiLvlLbl val="0"/>
      </c:catAx>
      <c:valAx>
        <c:axId val="107497728"/>
        <c:scaling>
          <c:orientation val="minMax"/>
          <c:max val="64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s-ES" sz="1000" b="0" i="1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r>
                  <a:rPr lang="es-MX" i="1">
                    <a:latin typeface="Amasis MT Pro Light" panose="02040304050005020304" pitchFamily="18" charset="0"/>
                  </a:rPr>
                  <a:t>Participación</a:t>
                </a:r>
                <a:r>
                  <a:rPr lang="es-MX" i="1" baseline="0">
                    <a:latin typeface="Amasis MT Pro Light" panose="02040304050005020304" pitchFamily="18" charset="0"/>
                  </a:rPr>
                  <a:t> de ciudadanos</a:t>
                </a:r>
                <a:endParaRPr lang="es-MX" i="1">
                  <a:latin typeface="Amasis MT Pro Light" panose="020403040500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1.3361609732452089E-2"/>
              <c:y val="0.4177717894026560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endParaRPr lang="es-MX"/>
          </a:p>
        </c:txPr>
        <c:crossAx val="107496192"/>
        <c:crosses val="autoZero"/>
        <c:crossBetween val="between"/>
        <c:majorUnit val="1000"/>
      </c:valAx>
      <c:valAx>
        <c:axId val="107504000"/>
        <c:scaling>
          <c:orientation val="minMax"/>
          <c:max val="2.5"/>
          <c:min val="1"/>
        </c:scaling>
        <c:delete val="1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s-ES" sz="1000" b="0" i="1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r>
                  <a:rPr lang="es-MX" i="1">
                    <a:latin typeface="Amasis MT Pro Light" panose="02040304050005020304" pitchFamily="18" charset="0"/>
                  </a:rPr>
                  <a:t>Porcentaje de Avance</a:t>
                </a:r>
              </a:p>
            </c:rich>
          </c:tx>
          <c:layout>
            <c:manualLayout>
              <c:xMode val="edge"/>
              <c:yMode val="edge"/>
              <c:x val="0.93785458565287139"/>
              <c:y val="0.4618356918298200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0%" sourceLinked="1"/>
        <c:majorTickMark val="out"/>
        <c:minorTickMark val="none"/>
        <c:tickLblPos val="nextTo"/>
        <c:crossAx val="107505920"/>
        <c:crosses val="max"/>
        <c:crossBetween val="between"/>
        <c:majorUnit val="0.4"/>
        <c:minorUnit val="4.0000000000000022E-2"/>
      </c:valAx>
      <c:catAx>
        <c:axId val="1075059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75040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4607570038050223E-2"/>
          <c:y val="0.95377673325680701"/>
          <c:w val="0.83078485992389994"/>
          <c:h val="4.13254678024675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s-ES" sz="900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masis MT Pro Light" panose="02040304050005020304" pitchFamily="18" charset="0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s-ES"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r>
              <a:rPr lang="es-MX" sz="1050" b="1" i="0" baseline="0">
                <a:effectLst/>
                <a:latin typeface="Amasis MT Pro Light" panose="02040304050005020304" pitchFamily="18" charset="0"/>
              </a:rPr>
              <a:t>M</a:t>
            </a:r>
            <a:r>
              <a:rPr lang="es-MX" sz="1050" b="1" i="1">
                <a:effectLst/>
              </a:rPr>
              <a:t>etas planeadas y alcanzadas a nivel actividad </a:t>
            </a:r>
            <a:r>
              <a:rPr lang="es-MX" sz="1050" b="1" i="1" baseline="0">
                <a:effectLst/>
              </a:rPr>
              <a:t> primer  </a:t>
            </a:r>
            <a:r>
              <a:rPr lang="es-MX" sz="1050" b="1" i="1">
                <a:effectLst/>
              </a:rPr>
              <a:t>trimestre 2025</a:t>
            </a:r>
            <a:endParaRPr lang="es-MX" sz="1050">
              <a:effectLst/>
            </a:endParaRPr>
          </a:p>
          <a:p>
            <a:pPr>
              <a:defRPr lang="es-ES"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r>
              <a:rPr lang="es-MX" sz="1050" b="1" i="1">
                <a:effectLst/>
              </a:rPr>
              <a:t>en participación de ciudadanos y porcentaje de avance</a:t>
            </a:r>
            <a:endParaRPr lang="es-MX" sz="1050">
              <a:effectLst/>
            </a:endParaRPr>
          </a:p>
        </c:rich>
      </c:tx>
      <c:layout>
        <c:manualLayout>
          <c:xMode val="edge"/>
          <c:yMode val="edge"/>
          <c:x val="0.19267587267597328"/>
          <c:y val="3.9579423436877675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435856719522669"/>
          <c:y val="0.23136185346410421"/>
          <c:w val="0.68371092325504412"/>
          <c:h val="0.580041487955942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1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cat>
            <c:strRef>
              <c:f>'Actividades 1 1T23'!$C$3:$D$3</c:f>
              <c:strCache>
                <c:ptCount val="2"/>
                <c:pt idx="0">
                  <c:v>Participación de ciudadanos en partidos de fútbol de segunda división profesional.</c:v>
                </c:pt>
                <c:pt idx="1">
                  <c:v>Participación de ciudadanos en partidos de fútbol tercera división</c:v>
                </c:pt>
              </c:strCache>
            </c:strRef>
          </c:cat>
          <c:val>
            <c:numRef>
              <c:f>'Actividades 1 1T23'!$C$4:$D$4</c:f>
              <c:numCache>
                <c:formatCode>General</c:formatCode>
                <c:ptCount val="2"/>
                <c:pt idx="0">
                  <c:v>1750</c:v>
                </c:pt>
                <c:pt idx="1">
                  <c:v>775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50-4B53-BFA6-04627D6B893F}"/>
            </c:ext>
          </c:extLst>
        </c:ser>
        <c:ser>
          <c:idx val="1"/>
          <c:order val="1"/>
          <c:tx>
            <c:strRef>
              <c:f>'Actividades 1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solidFill>
                  <a:srgbClr val="D4C19C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B50-4B53-BFA6-04627D6B893F}"/>
              </c:ext>
            </c:extLst>
          </c:dPt>
          <c:cat>
            <c:strRef>
              <c:f>'Actividades 1 1T23'!$C$3:$D$3</c:f>
              <c:strCache>
                <c:ptCount val="2"/>
                <c:pt idx="0">
                  <c:v>Participación de ciudadanos en partidos de fútbol de segunda división profesional.</c:v>
                </c:pt>
                <c:pt idx="1">
                  <c:v>Participación de ciudadanos en partidos de fútbol tercera división</c:v>
                </c:pt>
              </c:strCache>
            </c:strRef>
          </c:cat>
          <c:val>
            <c:numRef>
              <c:f>'Actividades 1 1T23'!$C$5:$D$5</c:f>
              <c:numCache>
                <c:formatCode>General</c:formatCode>
                <c:ptCount val="2"/>
                <c:pt idx="0">
                  <c:v>1830</c:v>
                </c:pt>
                <c:pt idx="1">
                  <c:v>790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B50-4B53-BFA6-04627D6B89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08077824"/>
        <c:axId val="108079360"/>
      </c:barChart>
      <c:catAx>
        <c:axId val="108077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10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endParaRPr lang="es-MX"/>
          </a:p>
        </c:txPr>
        <c:crossAx val="108079360"/>
        <c:crosses val="autoZero"/>
        <c:auto val="1"/>
        <c:lblAlgn val="ctr"/>
        <c:lblOffset val="100"/>
        <c:noMultiLvlLbl val="0"/>
      </c:catAx>
      <c:valAx>
        <c:axId val="108079360"/>
        <c:scaling>
          <c:orientation val="minMax"/>
          <c:max val="18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s-ES" sz="1050" b="0" i="1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r>
                  <a:rPr lang="es-MX" sz="1050" i="1">
                    <a:latin typeface="Amasis MT Pro Light" panose="02040304050005020304" pitchFamily="18" charset="0"/>
                  </a:rPr>
                  <a:t>Ciudadanos asistentes</a:t>
                </a:r>
              </a:p>
            </c:rich>
          </c:tx>
          <c:layout>
            <c:manualLayout>
              <c:xMode val="edge"/>
              <c:yMode val="edge"/>
              <c:x val="3.1559386476669553E-2"/>
              <c:y val="0.38365924547283081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08077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s-ES" sz="900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masis MT Pro Light" panose="02040304050005020304" pitchFamily="18" charset="0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s-ES"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r>
              <a:rPr lang="es-MX" sz="1100" b="1" i="0" baseline="0">
                <a:effectLst/>
                <a:latin typeface="Amasis MT Pro Light" panose="02040304050005020304" pitchFamily="18" charset="0"/>
              </a:rPr>
              <a:t>M</a:t>
            </a:r>
            <a:r>
              <a:rPr lang="es-MX" sz="1100" b="1" i="1">
                <a:effectLst/>
                <a:latin typeface="Amasis MT Pro Light" panose="02040304050005020304" pitchFamily="18" charset="0"/>
              </a:rPr>
              <a:t>etas planeadas y alcanzadas a nivel actividad  primer trimestre 2025</a:t>
            </a:r>
            <a:endParaRPr lang="es-MX" sz="1100">
              <a:effectLst/>
              <a:latin typeface="Amasis MT Pro Light" panose="02040304050005020304" pitchFamily="18" charset="0"/>
            </a:endParaRPr>
          </a:p>
          <a:p>
            <a:pPr>
              <a:defRPr lang="es-ES"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r>
              <a:rPr lang="es-MX" sz="1100" b="1" i="1">
                <a:effectLst/>
                <a:latin typeface="Amasis MT Pro Light" panose="02040304050005020304" pitchFamily="18" charset="0"/>
              </a:rPr>
              <a:t>en unidades y porcentaje de avance</a:t>
            </a:r>
            <a:endParaRPr lang="es-MX" sz="1100">
              <a:effectLst/>
              <a:latin typeface="Amasis MT Pro Light" panose="02040304050005020304" pitchFamily="18" charset="0"/>
            </a:endParaRPr>
          </a:p>
        </c:rich>
      </c:tx>
      <c:layout>
        <c:manualLayout>
          <c:xMode val="edge"/>
          <c:yMode val="edge"/>
          <c:x val="0.16894832585453112"/>
          <c:y val="3.052168081022441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0601836822897168"/>
          <c:y val="0.21390602033925241"/>
          <c:w val="0.74327782426684441"/>
          <c:h val="0.637502923025581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1 1T23 (3)'!$B$4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s-ES"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1T23 (3)'!$C$3</c:f>
              <c:strCache>
                <c:ptCount val="1"/>
                <c:pt idx="0">
                  <c:v>Actividad de ejecución de informes financieros y administrativos.</c:v>
                </c:pt>
              </c:strCache>
            </c:strRef>
          </c:cat>
          <c:val>
            <c:numRef>
              <c:f>'Actividades 1 1T23 (3)'!$C$4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95-4A8F-AD75-5EE9FC4C346E}"/>
            </c:ext>
          </c:extLst>
        </c:ser>
        <c:ser>
          <c:idx val="1"/>
          <c:order val="1"/>
          <c:tx>
            <c:strRef>
              <c:f>'Actividades 1 1T23 (3)'!$B$5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4C19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695-4A8F-AD75-5EE9FC4C346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s-ES"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1T23 (3)'!$C$3</c:f>
              <c:strCache>
                <c:ptCount val="1"/>
                <c:pt idx="0">
                  <c:v>Actividad de ejecución de informes financieros y administrativos.</c:v>
                </c:pt>
              </c:strCache>
            </c:strRef>
          </c:cat>
          <c:val>
            <c:numRef>
              <c:f>'Actividades 1 1T23 (3)'!$C$5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695-4A8F-AD75-5EE9FC4C34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08461056"/>
        <c:axId val="10854067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cat>
            <c:strRef>
              <c:f>'Actividades 1 1T23 (3)'!$C$3</c:f>
              <c:strCache>
                <c:ptCount val="1"/>
                <c:pt idx="0">
                  <c:v>Actividad de ejecución de informes financieros y administrativos.</c:v>
                </c:pt>
              </c:strCache>
            </c:strRef>
          </c:cat>
          <c:val>
            <c:numRef>
              <c:f>'Actividades 1 1T23 (3)'!$C$7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A695-4A8F-AD75-5EE9FC4C34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8552960"/>
        <c:axId val="108542592"/>
      </c:lineChart>
      <c:catAx>
        <c:axId val="108461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11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endParaRPr lang="es-MX"/>
          </a:p>
        </c:txPr>
        <c:crossAx val="108540672"/>
        <c:crosses val="autoZero"/>
        <c:auto val="1"/>
        <c:lblAlgn val="ctr"/>
        <c:lblOffset val="100"/>
        <c:noMultiLvlLbl val="0"/>
      </c:catAx>
      <c:valAx>
        <c:axId val="108540672"/>
        <c:scaling>
          <c:orientation val="minMax"/>
          <c:max val="3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s-ES" sz="1050" b="0" i="1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r>
                  <a:rPr lang="es-MX" sz="1050" i="1">
                    <a:latin typeface="Amasis MT Pro Light" panose="02040304050005020304" pitchFamily="18" charset="0"/>
                  </a:rPr>
                  <a:t>Unidades</a:t>
                </a:r>
              </a:p>
            </c:rich>
          </c:tx>
          <c:layout>
            <c:manualLayout>
              <c:xMode val="edge"/>
              <c:yMode val="edge"/>
              <c:x val="2.8471329519404964E-2"/>
              <c:y val="0.4741910310407505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endParaRPr lang="es-MX"/>
          </a:p>
        </c:txPr>
        <c:crossAx val="108461056"/>
        <c:crosses val="autoZero"/>
        <c:crossBetween val="between"/>
        <c:majorUnit val="1"/>
        <c:minorUnit val="0.5"/>
      </c:valAx>
      <c:valAx>
        <c:axId val="108542592"/>
        <c:scaling>
          <c:orientation val="minMax"/>
          <c:max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s-ES" sz="1050" b="0" i="1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r>
                  <a:rPr lang="es-MX" sz="1050" i="1">
                    <a:latin typeface="Amasis MT Pro Light" panose="02040304050005020304" pitchFamily="18" charset="0"/>
                  </a:rPr>
                  <a:t>Avance</a:t>
                </a:r>
              </a:p>
            </c:rich>
          </c:tx>
          <c:layout>
            <c:manualLayout>
              <c:xMode val="edge"/>
              <c:yMode val="edge"/>
              <c:x val="0.93171506271131499"/>
              <c:y val="0.4855797023471383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endParaRPr lang="es-MX"/>
          </a:p>
        </c:txPr>
        <c:crossAx val="108552960"/>
        <c:crosses val="max"/>
        <c:crossBetween val="between"/>
        <c:majorUnit val="0.2"/>
        <c:minorUnit val="4.0000000000000022E-2"/>
      </c:valAx>
      <c:catAx>
        <c:axId val="108552960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108542592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620784235250268"/>
          <c:y val="0.94080330903360831"/>
          <c:w val="0.75233073422285879"/>
          <c:h val="4.65326131490447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s-ES" sz="1050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masis MT Pro Light" panose="02040304050005020304" pitchFamily="18" charset="0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s-ES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50" b="1" i="0" baseline="0">
                <a:effectLst/>
                <a:latin typeface="Amasis MT Pro Light" panose="02040304050005020304" pitchFamily="18" charset="0"/>
              </a:rPr>
              <a:t>M</a:t>
            </a:r>
            <a:r>
              <a:rPr lang="es-MX" sz="1050" b="1" i="1">
                <a:effectLst/>
                <a:latin typeface="Amasis MT Pro Light" panose="02040304050005020304" pitchFamily="18" charset="0"/>
              </a:rPr>
              <a:t>eta planeada y alcanzada a nivel componente primer</a:t>
            </a:r>
            <a:r>
              <a:rPr lang="es-MX" sz="1050" b="1" i="1" baseline="0">
                <a:effectLst/>
                <a:latin typeface="Amasis MT Pro Light" panose="02040304050005020304" pitchFamily="18" charset="0"/>
              </a:rPr>
              <a:t> </a:t>
            </a:r>
            <a:r>
              <a:rPr lang="es-MX" sz="1050" b="1" i="1">
                <a:effectLst/>
                <a:latin typeface="Amasis MT Pro Light" panose="02040304050005020304" pitchFamily="18" charset="0"/>
              </a:rPr>
              <a:t>trimestre</a:t>
            </a:r>
            <a:r>
              <a:rPr lang="es-MX" sz="1050" b="1" i="1" baseline="0">
                <a:effectLst/>
                <a:latin typeface="Amasis MT Pro Light" panose="02040304050005020304" pitchFamily="18" charset="0"/>
              </a:rPr>
              <a:t> </a:t>
            </a:r>
            <a:r>
              <a:rPr lang="es-MX" sz="1050" b="1" i="1">
                <a:effectLst/>
                <a:latin typeface="Amasis MT Pro Light" panose="02040304050005020304" pitchFamily="18" charset="0"/>
              </a:rPr>
              <a:t>202</a:t>
            </a:r>
            <a:r>
              <a:rPr lang="es-MX" sz="1050" b="1" i="1" baseline="0">
                <a:effectLst/>
                <a:latin typeface="Amasis MT Pro Light" panose="02040304050005020304" pitchFamily="18" charset="0"/>
              </a:rPr>
              <a:t>5 </a:t>
            </a:r>
            <a:r>
              <a:rPr lang="es-MX" sz="1050" b="1" i="1">
                <a:effectLst/>
                <a:latin typeface="Amasis MT Pro Light" panose="02040304050005020304" pitchFamily="18" charset="0"/>
              </a:rPr>
              <a:t>en actividades de futbol realizadas (eventos) y porcentaje de avance</a:t>
            </a:r>
            <a:endParaRPr lang="es-MX" sz="1050">
              <a:effectLst/>
              <a:latin typeface="Amasis MT Pro Light" panose="02040304050005020304" pitchFamily="18" charset="0"/>
            </a:endParaRPr>
          </a:p>
        </c:rich>
      </c:tx>
      <c:layout>
        <c:manualLayout>
          <c:xMode val="edge"/>
          <c:yMode val="edge"/>
          <c:x val="0.12511980063417941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1013191273087704"/>
          <c:y val="0.25793999930077682"/>
          <c:w val="0.74442661828799961"/>
          <c:h val="0.63461453920598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1 3T23 (3)'!$B$4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s-ES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3T23 (3)'!$C$3</c:f>
              <c:strCache>
                <c:ptCount val="1"/>
                <c:pt idx="0">
                  <c:v>Actividades Amateur</c:v>
                </c:pt>
              </c:strCache>
            </c:strRef>
          </c:cat>
          <c:val>
            <c:numRef>
              <c:f>'Componente 1 3T23 (3)'!$C$4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C9-4DFB-A8A5-6D050B5B9BF0}"/>
            </c:ext>
          </c:extLst>
        </c:ser>
        <c:ser>
          <c:idx val="1"/>
          <c:order val="1"/>
          <c:tx>
            <c:strRef>
              <c:f>'Componente 1 3T23 (3)'!$B$5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s-ES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3T23 (3)'!$C$3</c:f>
              <c:strCache>
                <c:ptCount val="1"/>
                <c:pt idx="0">
                  <c:v>Actividades Amateur</c:v>
                </c:pt>
              </c:strCache>
            </c:strRef>
          </c:cat>
          <c:val>
            <c:numRef>
              <c:f>'Componente 1 3T23 (3)'!$C$5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EC9-4DFB-A8A5-6D050B5B9B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08889984"/>
        <c:axId val="10889152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3.9256589229530577E-2"/>
                  <c:y val="-0.173557291483009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EC9-4DFB-A8A5-6D050B5B9B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s-ES"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3T23 (3)'!$C$3</c:f>
              <c:strCache>
                <c:ptCount val="1"/>
                <c:pt idx="0">
                  <c:v>Actividades Amateur</c:v>
                </c:pt>
              </c:strCache>
            </c:strRef>
          </c:cat>
          <c:val>
            <c:numRef>
              <c:f>'Componente 1 3T23 (3)'!$C$7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EC9-4DFB-A8A5-6D050B5B9B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8903808"/>
        <c:axId val="108901888"/>
      </c:lineChart>
      <c:catAx>
        <c:axId val="1088899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11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endParaRPr lang="es-MX"/>
          </a:p>
        </c:txPr>
        <c:crossAx val="108891520"/>
        <c:crosses val="autoZero"/>
        <c:auto val="1"/>
        <c:lblAlgn val="ctr"/>
        <c:lblOffset val="100"/>
        <c:noMultiLvlLbl val="0"/>
      </c:catAx>
      <c:valAx>
        <c:axId val="108891520"/>
        <c:scaling>
          <c:orientation val="minMax"/>
          <c:max val="11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s-ES" sz="1050" b="0" i="1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r>
                  <a:rPr lang="es-MX" sz="1050" i="1">
                    <a:latin typeface="Amasis MT Pro Light" panose="02040304050005020304" pitchFamily="18" charset="0"/>
                  </a:rPr>
                  <a:t>Actividades de deportivas de Fútbol para</a:t>
                </a:r>
                <a:r>
                  <a:rPr lang="es-MX" sz="1050" i="1" baseline="0">
                    <a:latin typeface="Amasis MT Pro Light" panose="02040304050005020304" pitchFamily="18" charset="0"/>
                  </a:rPr>
                  <a:t> el sector amateur realizadas</a:t>
                </a:r>
                <a:endParaRPr lang="es-MX" sz="1050" i="1">
                  <a:latin typeface="Amasis MT Pro Light" panose="020403040500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2.6675976607471032E-2"/>
              <c:y val="0.26893949282079466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endParaRPr lang="es-MX"/>
          </a:p>
        </c:txPr>
        <c:crossAx val="108889984"/>
        <c:crosses val="autoZero"/>
        <c:crossBetween val="between"/>
        <c:majorUnit val="1"/>
      </c:valAx>
      <c:valAx>
        <c:axId val="108901888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s-ES" sz="1050" b="0" i="1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masis MT Pro Light" panose="02040304050005020304" pitchFamily="18" charset="0"/>
                    <a:ea typeface="+mn-ea"/>
                    <a:cs typeface="+mn-cs"/>
                  </a:defRPr>
                </a:pPr>
                <a:r>
                  <a:rPr lang="es-MX" sz="1050" i="1">
                    <a:latin typeface="Amasis MT Pro Light" panose="02040304050005020304" pitchFamily="18" charset="0"/>
                  </a:rPr>
                  <a:t>Porcentaje de Avance</a:t>
                </a:r>
              </a:p>
            </c:rich>
          </c:tx>
          <c:layout>
            <c:manualLayout>
              <c:xMode val="edge"/>
              <c:yMode val="edge"/>
              <c:x val="0.94702967062158994"/>
              <c:y val="0.47099990715425027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masis MT Pro Light" panose="02040304050005020304" pitchFamily="18" charset="0"/>
                <a:ea typeface="+mn-ea"/>
                <a:cs typeface="+mn-cs"/>
              </a:defRPr>
            </a:pPr>
            <a:endParaRPr lang="es-MX"/>
          </a:p>
        </c:txPr>
        <c:crossAx val="108903808"/>
        <c:crosses val="max"/>
        <c:crossBetween val="between"/>
        <c:majorUnit val="0.1"/>
      </c:valAx>
      <c:catAx>
        <c:axId val="10890380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10890188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s-ES" sz="1050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masis MT Pro Light" panose="02040304050005020304" pitchFamily="18" charset="0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396D9B-BCEB-0B4F-901C-48B6D41DF2FC}" type="datetimeFigureOut">
              <a:rPr lang="es-MX" smtClean="0"/>
              <a:pPr/>
              <a:t>03/06/2025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2FC2E1-1C9A-174B-9346-87599C0D7E45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44811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FC2E1-1C9A-174B-9346-87599C0D7E45}" type="slidenum">
              <a:rPr lang="es-MX" smtClean="0"/>
              <a:pPr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7921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FC2E1-1C9A-174B-9346-87599C0D7E45}" type="slidenum">
              <a:rPr lang="es-MX" smtClean="0"/>
              <a:pPr/>
              <a:t>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02176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2FC2E1-1C9A-174B-9346-87599C0D7E45}" type="slidenum">
              <a:rPr lang="es-MX" smtClean="0"/>
              <a:pPr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5828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package" Target="../embeddings/Microsoft_Excel_Binary_Worksheet5.xlsb"/><Relationship Id="rId5" Type="http://schemas.openxmlformats.org/officeDocument/2006/relationships/chart" Target="../charts/char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4.jpg"/><Relationship Id="rId7" Type="http://schemas.openxmlformats.org/officeDocument/2006/relationships/image" Target="../media/image28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5" Type="http://schemas.openxmlformats.org/officeDocument/2006/relationships/package" Target="../embeddings/Microsoft_Excel_Binary_Worksheet.xlsb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emf"/><Relationship Id="rId5" Type="http://schemas.openxmlformats.org/officeDocument/2006/relationships/package" Target="../embeddings/Microsoft_Excel_Worksheet2.xlsx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2700000">
            <a:off x="15004959" y="1860459"/>
            <a:ext cx="6566081" cy="6566081"/>
            <a:chOff x="0" y="0"/>
            <a:chExt cx="1913890" cy="191389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1913890" y="0"/>
                  </a:lnTo>
                  <a:lnTo>
                    <a:pt x="1913890" y="1913890"/>
                  </a:lnTo>
                  <a:lnTo>
                    <a:pt x="0" y="191389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4" name="Group 4"/>
          <p:cNvGrpSpPr/>
          <p:nvPr/>
        </p:nvGrpSpPr>
        <p:grpSpPr>
          <a:xfrm rot="2700000">
            <a:off x="15361560" y="2217060"/>
            <a:ext cx="5852880" cy="5852880"/>
            <a:chOff x="0" y="0"/>
            <a:chExt cx="1913890" cy="191389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" name="Group 6"/>
          <p:cNvGrpSpPr/>
          <p:nvPr/>
        </p:nvGrpSpPr>
        <p:grpSpPr>
          <a:xfrm rot="2700000">
            <a:off x="11143419" y="8163269"/>
            <a:ext cx="6164339" cy="6164339"/>
            <a:chOff x="0" y="0"/>
            <a:chExt cx="1913890" cy="191389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0" y="0"/>
            <a:ext cx="541602" cy="10287000"/>
            <a:chOff x="0" y="0"/>
            <a:chExt cx="157867" cy="299846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57867" cy="2998468"/>
            </a:xfrm>
            <a:custGeom>
              <a:avLst/>
              <a:gdLst/>
              <a:ahLst/>
              <a:cxnLst/>
              <a:rect l="l" t="t" r="r" b="b"/>
              <a:pathLst>
                <a:path w="157867" h="2998468">
                  <a:moveTo>
                    <a:pt x="0" y="0"/>
                  </a:moveTo>
                  <a:lnTo>
                    <a:pt x="157867" y="0"/>
                  </a:lnTo>
                  <a:lnTo>
                    <a:pt x="157867" y="2998468"/>
                  </a:lnTo>
                  <a:lnTo>
                    <a:pt x="0" y="2998468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489686" y="304702"/>
            <a:ext cx="4310786" cy="3388652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1114425" y="3834261"/>
            <a:ext cx="10918968" cy="30215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5"/>
              </a:lnSpc>
            </a:pPr>
            <a:r>
              <a:rPr lang="en-US" sz="3526" spc="352" dirty="0">
                <a:solidFill>
                  <a:srgbClr val="545454"/>
                </a:solidFill>
                <a:latin typeface="Poppins ExtraBold Bold"/>
              </a:rPr>
              <a:t>DÉCIMO TERCERA SESIÓN ORDINARIA SUBCOMITÉ SECTORIAL DEL EJE 3</a:t>
            </a:r>
          </a:p>
          <a:p>
            <a:pPr algn="ctr">
              <a:lnSpc>
                <a:spcPts val="4795"/>
              </a:lnSpc>
            </a:pPr>
            <a:r>
              <a:rPr lang="en-US" sz="3526" spc="352" dirty="0">
                <a:solidFill>
                  <a:srgbClr val="545454"/>
                </a:solidFill>
                <a:latin typeface="Poppins ExtraBold Bold"/>
              </a:rPr>
              <a:t>CANCÚN POR LA PAZ</a:t>
            </a:r>
          </a:p>
          <a:p>
            <a:pPr>
              <a:lnSpc>
                <a:spcPts val="10887"/>
              </a:lnSpc>
            </a:pPr>
            <a:endParaRPr lang="en-US" sz="3526" spc="352" dirty="0">
              <a:solidFill>
                <a:srgbClr val="545454"/>
              </a:solidFill>
              <a:latin typeface="Poppins ExtraBold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51767" y="6581090"/>
            <a:ext cx="12075587" cy="14759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22"/>
              </a:lnSpc>
            </a:pPr>
            <a:r>
              <a:rPr lang="en-US" sz="2801" spc="140" dirty="0">
                <a:solidFill>
                  <a:srgbClr val="234955"/>
                </a:solidFill>
                <a:latin typeface="Poppins ExtraBold"/>
              </a:rPr>
              <a:t>INFORME DE AVANCES EN CUMPLIMIENTO DE METAS Y OBJETIVOS PROGRAMA ASOCIACIÓN DE FÚTBOL PIONEROS A.C CORRESPONDIENTE AL TRIMESTRE ENERO-MARZO 2025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605284" y="8380039"/>
            <a:ext cx="3088210" cy="175652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718458" y="1"/>
            <a:ext cx="2520886" cy="10287000"/>
            <a:chOff x="0" y="0"/>
            <a:chExt cx="874407" cy="333965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74407" cy="3339659"/>
            </a:xfrm>
            <a:custGeom>
              <a:avLst/>
              <a:gdLst/>
              <a:ahLst/>
              <a:cxnLst/>
              <a:rect l="l" t="t" r="r" b="b"/>
              <a:pathLst>
                <a:path w="874407" h="3339659">
                  <a:moveTo>
                    <a:pt x="0" y="0"/>
                  </a:moveTo>
                  <a:lnTo>
                    <a:pt x="874407" y="0"/>
                  </a:lnTo>
                  <a:lnTo>
                    <a:pt x="874407" y="3339659"/>
                  </a:lnTo>
                  <a:lnTo>
                    <a:pt x="0" y="3339659"/>
                  </a:lnTo>
                  <a:close/>
                </a:path>
              </a:pathLst>
            </a:custGeom>
            <a:solidFill>
              <a:srgbClr val="336A94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747069" y="5894406"/>
            <a:ext cx="11540931" cy="4392594"/>
            <a:chOff x="0" y="0"/>
            <a:chExt cx="4210163" cy="160243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10163" cy="1602430"/>
            </a:xfrm>
            <a:custGeom>
              <a:avLst/>
              <a:gdLst/>
              <a:ahLst/>
              <a:cxnLst/>
              <a:rect l="l" t="t" r="r" b="b"/>
              <a:pathLst>
                <a:path w="4210163" h="1602430">
                  <a:moveTo>
                    <a:pt x="0" y="0"/>
                  </a:moveTo>
                  <a:lnTo>
                    <a:pt x="4210163" y="0"/>
                  </a:lnTo>
                  <a:lnTo>
                    <a:pt x="4210163" y="1602430"/>
                  </a:lnTo>
                  <a:lnTo>
                    <a:pt x="0" y="160243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396139" y="1146804"/>
            <a:ext cx="7304695" cy="7993392"/>
            <a:chOff x="0" y="0"/>
            <a:chExt cx="9739593" cy="10657856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3"/>
            <a:srcRect l="32193" r="32193"/>
            <a:stretch>
              <a:fillRect/>
            </a:stretch>
          </p:blipFill>
          <p:spPr>
            <a:xfrm>
              <a:off x="0" y="0"/>
              <a:ext cx="9739593" cy="10657856"/>
            </a:xfrm>
            <a:prstGeom prst="rect">
              <a:avLst/>
            </a:prstGeom>
          </p:spPr>
        </p:pic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299516" y="481483"/>
            <a:ext cx="3088210" cy="175652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9144000" y="1925893"/>
            <a:ext cx="8510076" cy="3217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44"/>
              </a:lnSpc>
            </a:pPr>
            <a:r>
              <a:rPr lang="en-US" sz="3400" spc="170" dirty="0">
                <a:solidFill>
                  <a:srgbClr val="2B4A9D"/>
                </a:solidFill>
                <a:latin typeface="Poppins ExtraBold"/>
              </a:rPr>
              <a:t>ACTIVIDADES</a:t>
            </a:r>
          </a:p>
          <a:p>
            <a:pPr algn="ctr">
              <a:lnSpc>
                <a:spcPts val="3712"/>
              </a:lnSpc>
            </a:pPr>
            <a:endParaRPr lang="en-US" sz="3400" spc="170" dirty="0">
              <a:solidFill>
                <a:srgbClr val="2B4A9D"/>
              </a:solidFill>
              <a:latin typeface="Poppins ExtraBold"/>
            </a:endParaRPr>
          </a:p>
          <a:p>
            <a:pPr algn="ctr">
              <a:lnSpc>
                <a:spcPts val="3712"/>
              </a:lnSpc>
            </a:pPr>
            <a:endParaRPr lang="en-US" sz="3400" spc="170" dirty="0">
              <a:solidFill>
                <a:srgbClr val="2B4A9D"/>
              </a:solidFill>
              <a:latin typeface="Poppins ExtraBold"/>
            </a:endParaRPr>
          </a:p>
          <a:p>
            <a:pPr algn="ctr">
              <a:lnSpc>
                <a:spcPts val="3885"/>
              </a:lnSpc>
            </a:pPr>
            <a:endParaRPr lang="en-US" sz="3400" spc="170" dirty="0">
              <a:solidFill>
                <a:srgbClr val="2B4A9D"/>
              </a:solidFill>
              <a:latin typeface="Poppins ExtraBold"/>
            </a:endParaRPr>
          </a:p>
          <a:p>
            <a:pPr algn="ctr">
              <a:lnSpc>
                <a:spcPts val="9344"/>
              </a:lnSpc>
            </a:pPr>
            <a:endParaRPr lang="en-US" sz="3400" spc="170" dirty="0">
              <a:solidFill>
                <a:srgbClr val="2B4A9D"/>
              </a:solidFill>
              <a:latin typeface="Poppins Extra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059466" y="3009900"/>
            <a:ext cx="8510076" cy="8125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/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En la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gráfica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se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representa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la realización de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eventos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en los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centros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</a:t>
            </a:r>
            <a:r>
              <a:rPr lang="en-US" sz="2400" b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formación</a:t>
            </a:r>
            <a:r>
              <a:rPr lang="en-US" sz="2400" b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.</a:t>
            </a:r>
          </a:p>
          <a:p>
            <a:pPr algn="just"/>
            <a:endParaRPr lang="en-US" sz="2400" spc="290" dirty="0">
              <a:solidFill>
                <a:srgbClr val="000000"/>
              </a:solidFill>
              <a:latin typeface="Lato Italics" panose="020B0604020202020204" charset="0"/>
              <a:ea typeface="Lato Italics" panose="020B0604020202020204" charset="0"/>
              <a:cs typeface="Lato Italics" panose="020B0604020202020204" charset="0"/>
            </a:endParaRPr>
          </a:p>
          <a:p>
            <a:pPr algn="just"/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Los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Eventos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a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través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la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práctica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fútbol de los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centros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formación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como lo indica la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gráfica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llegan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a 11</a:t>
            </a:r>
            <a:r>
              <a:rPr lang="en-US" sz="2400" b="1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realizados 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de los11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programados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.</a:t>
            </a:r>
          </a:p>
          <a:p>
            <a:pPr algn="just"/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El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resultado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del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avance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en el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trimestre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en la </a:t>
            </a:r>
            <a:r>
              <a:rPr lang="en-US" sz="2400" i="1" spc="29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actividad</a:t>
            </a:r>
            <a:r>
              <a:rPr lang="en-US" sz="2400" i="1" spc="29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fue del 100%</a:t>
            </a: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just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ctr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ctr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ctr"/>
            <a:endParaRPr lang="en-US" sz="2400" spc="290" dirty="0">
              <a:solidFill>
                <a:srgbClr val="000000"/>
              </a:solidFill>
              <a:latin typeface="Lato Bold"/>
            </a:endParaRPr>
          </a:p>
          <a:p>
            <a:pPr algn="ctr"/>
            <a:endParaRPr lang="en-US" sz="2400" spc="290" dirty="0">
              <a:solidFill>
                <a:srgbClr val="000000"/>
              </a:solidFill>
              <a:latin typeface="Lato Bold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F30728DD-FFCC-794C-9DEE-D09EE63554E4}"/>
              </a:ext>
            </a:extLst>
          </p:cNvPr>
          <p:cNvSpPr/>
          <p:nvPr/>
        </p:nvSpPr>
        <p:spPr>
          <a:xfrm>
            <a:off x="1396139" y="1146804"/>
            <a:ext cx="7313592" cy="7993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B08AB6DD-2F37-43D9-9C39-0007A1133B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9668477"/>
              </p:ext>
            </p:extLst>
          </p:nvPr>
        </p:nvGraphicFramePr>
        <p:xfrm>
          <a:off x="1558664" y="1255068"/>
          <a:ext cx="6141106" cy="90319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Objeto 18">
            <a:extLst>
              <a:ext uri="{FF2B5EF4-FFF2-40B4-BE49-F238E27FC236}">
                <a16:creationId xmlns:a16="http://schemas.microsoft.com/office/drawing/2014/main" id="{3A154ECA-2A0A-F2F9-C051-C13D555B0E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0272293"/>
              </p:ext>
            </p:extLst>
          </p:nvPr>
        </p:nvGraphicFramePr>
        <p:xfrm>
          <a:off x="8700834" y="5915397"/>
          <a:ext cx="8868708" cy="4342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nary Worksheet" r:id="rId6" imgW="3276529" imgH="1775303" progId="Excel.SheetBinaryMacroEnabled.12">
                  <p:embed/>
                </p:oleObj>
              </mc:Choice>
              <mc:Fallback>
                <p:oleObj name="Binary Worksheet" r:id="rId6" imgW="3276529" imgH="1775303" progId="Excel.SheetBinary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00834" y="5915397"/>
                        <a:ext cx="8868708" cy="43423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5301447"/>
            <a:chOff x="0" y="0"/>
            <a:chExt cx="6671512" cy="193398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71512" cy="1933982"/>
            </a:xfrm>
            <a:custGeom>
              <a:avLst/>
              <a:gdLst/>
              <a:ahLst/>
              <a:cxnLst/>
              <a:rect l="l" t="t" r="r" b="b"/>
              <a:pathLst>
                <a:path w="6671512" h="1933982">
                  <a:moveTo>
                    <a:pt x="0" y="0"/>
                  </a:moveTo>
                  <a:lnTo>
                    <a:pt x="6671512" y="0"/>
                  </a:lnTo>
                  <a:lnTo>
                    <a:pt x="6671512" y="1933982"/>
                  </a:lnTo>
                  <a:lnTo>
                    <a:pt x="0" y="1933982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685800" y="1885129"/>
            <a:ext cx="5105400" cy="15311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952"/>
              </a:lnSpc>
            </a:pPr>
            <a:r>
              <a:rPr lang="en-US" sz="4800" spc="240" dirty="0">
                <a:solidFill>
                  <a:srgbClr val="FFFFFF"/>
                </a:solidFill>
                <a:latin typeface="Poppins ExtraBold Bold"/>
              </a:rPr>
              <a:t>EVIDENCIA FOTOGRÁFICA</a:t>
            </a:r>
          </a:p>
        </p:txBody>
      </p:sp>
      <p:pic>
        <p:nvPicPr>
          <p:cNvPr id="7" name="Imagen 6" descr="Puede ser una imagen de 8 personas, personas jugando al fútbol, personas jugando al fútbol y texto">
            <a:extLst>
              <a:ext uri="{FF2B5EF4-FFF2-40B4-BE49-F238E27FC236}">
                <a16:creationId xmlns:a16="http://schemas.microsoft.com/office/drawing/2014/main" id="{17601E30-390C-0FB3-6E46-F64DAF2A04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136" y="5301445"/>
            <a:ext cx="5447109" cy="5143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E45B5367-D37C-9E37-36F3-84AEBD5789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157982"/>
            <a:ext cx="6079604" cy="5143463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2738AF4-E168-5447-A1DC-C334B6396C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245" y="5301445"/>
            <a:ext cx="4650363" cy="4985555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DF6BDA4D-DA91-77F8-275D-244083DAC0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1941" y="78957"/>
            <a:ext cx="4110811" cy="5064543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D2903F23-D898-F859-AD65-B0DA2242A7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9" y="5275126"/>
            <a:ext cx="4358685" cy="5169783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96438AB2-13C3-670C-B405-5095B1FC193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6608" y="5301445"/>
            <a:ext cx="3671392" cy="498551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FF150219-7029-7F19-59EB-75218E7E882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8656" y="0"/>
            <a:ext cx="3239344" cy="52751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718458" y="566151"/>
            <a:ext cx="2396931" cy="9154697"/>
            <a:chOff x="0" y="0"/>
            <a:chExt cx="874407" cy="333965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74407" cy="3339659"/>
            </a:xfrm>
            <a:custGeom>
              <a:avLst/>
              <a:gdLst/>
              <a:ahLst/>
              <a:cxnLst/>
              <a:rect l="l" t="t" r="r" b="b"/>
              <a:pathLst>
                <a:path w="874407" h="3339659">
                  <a:moveTo>
                    <a:pt x="0" y="0"/>
                  </a:moveTo>
                  <a:lnTo>
                    <a:pt x="874407" y="0"/>
                  </a:lnTo>
                  <a:lnTo>
                    <a:pt x="874407" y="3339659"/>
                  </a:lnTo>
                  <a:lnTo>
                    <a:pt x="0" y="3339659"/>
                  </a:lnTo>
                  <a:close/>
                </a:path>
              </a:pathLst>
            </a:custGeom>
            <a:solidFill>
              <a:srgbClr val="336A94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3336986" y="-9994"/>
            <a:ext cx="14951014" cy="417760"/>
            <a:chOff x="0" y="0"/>
            <a:chExt cx="5454170" cy="152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454171" cy="152400"/>
            </a:xfrm>
            <a:custGeom>
              <a:avLst/>
              <a:gdLst/>
              <a:ahLst/>
              <a:cxnLst/>
              <a:rect l="l" t="t" r="r" b="b"/>
              <a:pathLst>
                <a:path w="5454171" h="152400">
                  <a:moveTo>
                    <a:pt x="0" y="0"/>
                  </a:moveTo>
                  <a:lnTo>
                    <a:pt x="5454171" y="0"/>
                  </a:lnTo>
                  <a:lnTo>
                    <a:pt x="5454171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396139" y="1146804"/>
            <a:ext cx="7304695" cy="7993392"/>
            <a:chOff x="0" y="0"/>
            <a:chExt cx="9739593" cy="10657856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/>
            <a:srcRect l="32193" r="32193"/>
            <a:stretch>
              <a:fillRect/>
            </a:stretch>
          </p:blipFill>
          <p:spPr>
            <a:xfrm>
              <a:off x="0" y="0"/>
              <a:ext cx="9739593" cy="10657856"/>
            </a:xfrm>
            <a:prstGeom prst="rect">
              <a:avLst/>
            </a:prstGeom>
          </p:spPr>
        </p:pic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199790" y="198886"/>
            <a:ext cx="3088210" cy="175652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9144000" y="2153585"/>
            <a:ext cx="8510076" cy="1593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65"/>
              </a:lnSpc>
            </a:pPr>
            <a:r>
              <a:rPr lang="en-US" sz="3300" spc="165">
                <a:solidFill>
                  <a:srgbClr val="2B4A9D"/>
                </a:solidFill>
                <a:latin typeface="Poppins ExtraBold"/>
              </a:rPr>
              <a:t>OBJETIVO GENERAL DEL PROGRAMA</a:t>
            </a:r>
          </a:p>
          <a:p>
            <a:pPr algn="ctr">
              <a:lnSpc>
                <a:spcPts val="8400"/>
              </a:lnSpc>
            </a:pPr>
            <a:endParaRPr lang="en-US" sz="3300" spc="165">
              <a:solidFill>
                <a:srgbClr val="2B4A9D"/>
              </a:solidFill>
              <a:latin typeface="Poppins Extra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240231" y="2640733"/>
            <a:ext cx="8510076" cy="40626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/>
            <a:r>
              <a:rPr lang="es-ES" sz="2400" b="1" spc="300" dirty="0">
                <a:solidFill>
                  <a:srgbClr val="000000"/>
                </a:solidFill>
                <a:latin typeface="Lato Bold Italics"/>
              </a:rPr>
              <a:t>3.5.1.1 La población de Benito Juárez mejora su acceso a la cultura física y deportiva mediante la práctica del fútbol y actividades recreativas.</a:t>
            </a:r>
            <a:endParaRPr lang="en-US" sz="2400" b="1" spc="300" dirty="0">
              <a:solidFill>
                <a:srgbClr val="000000"/>
              </a:solidFill>
              <a:latin typeface="Lato Bold Italics"/>
            </a:endParaRPr>
          </a:p>
          <a:p>
            <a:pPr algn="just"/>
            <a:r>
              <a:rPr lang="en-US" sz="2400" b="1" spc="300" dirty="0">
                <a:solidFill>
                  <a:srgbClr val="000000"/>
                </a:solidFill>
                <a:latin typeface="Lato Italics"/>
              </a:rPr>
              <a:t>En la </a:t>
            </a:r>
            <a:r>
              <a:rPr lang="en-US" sz="2400" b="1" spc="300" dirty="0" err="1">
                <a:solidFill>
                  <a:srgbClr val="000000"/>
                </a:solidFill>
                <a:latin typeface="Lato Italics"/>
              </a:rPr>
              <a:t>gráfica</a:t>
            </a:r>
            <a:r>
              <a:rPr lang="en-US" sz="2400" b="1" spc="300" dirty="0">
                <a:solidFill>
                  <a:srgbClr val="000000"/>
                </a:solidFill>
                <a:latin typeface="Lato Italics"/>
              </a:rPr>
              <a:t> se </a:t>
            </a:r>
            <a:r>
              <a:rPr lang="en-US" sz="2400" b="1" spc="300" dirty="0" err="1">
                <a:solidFill>
                  <a:srgbClr val="000000"/>
                </a:solidFill>
                <a:latin typeface="Lato Italics"/>
              </a:rPr>
              <a:t>presenta</a:t>
            </a:r>
            <a:r>
              <a:rPr lang="en-US" sz="2400" b="1" spc="300" dirty="0">
                <a:solidFill>
                  <a:srgbClr val="000000"/>
                </a:solidFill>
                <a:latin typeface="Lato Italics"/>
              </a:rPr>
              <a:t> el nivel programado en el </a:t>
            </a:r>
            <a:r>
              <a:rPr lang="en-US" sz="2400" b="1" spc="300" dirty="0" err="1">
                <a:solidFill>
                  <a:srgbClr val="000000"/>
                </a:solidFill>
                <a:latin typeface="Lato Bold Italics"/>
              </a:rPr>
              <a:t>Propósito</a:t>
            </a:r>
            <a:r>
              <a:rPr lang="en-US" sz="2400" b="1" spc="300" dirty="0">
                <a:solidFill>
                  <a:srgbClr val="000000"/>
                </a:solidFill>
                <a:latin typeface="Lato Bold Italics"/>
              </a:rPr>
              <a:t> del </a:t>
            </a:r>
            <a:r>
              <a:rPr lang="en-US" sz="2400" b="1" spc="300" dirty="0" err="1">
                <a:solidFill>
                  <a:srgbClr val="000000"/>
                </a:solidFill>
                <a:latin typeface="Lato Bold Italics"/>
              </a:rPr>
              <a:t>Programa</a:t>
            </a:r>
            <a:r>
              <a:rPr lang="en-US" sz="2400" b="1" spc="300" dirty="0">
                <a:solidFill>
                  <a:srgbClr val="000000"/>
                </a:solidFill>
                <a:latin typeface="Lato Bold Italics"/>
              </a:rPr>
              <a:t> teniendo un </a:t>
            </a:r>
            <a:r>
              <a:rPr lang="en-US" sz="2400" b="1" spc="300" dirty="0" err="1">
                <a:solidFill>
                  <a:srgbClr val="000000"/>
                </a:solidFill>
                <a:latin typeface="Lato Bold Italics"/>
              </a:rPr>
              <a:t>alcance</a:t>
            </a:r>
            <a:r>
              <a:rPr lang="en-US" sz="2400" b="1" spc="300" dirty="0">
                <a:solidFill>
                  <a:srgbClr val="000000"/>
                </a:solidFill>
                <a:latin typeface="Lato Bold Italics"/>
              </a:rPr>
              <a:t> del 102.75% </a:t>
            </a:r>
            <a:r>
              <a:rPr lang="en-US" sz="2400" b="1" spc="300" dirty="0">
                <a:solidFill>
                  <a:srgbClr val="000000"/>
                </a:solidFill>
                <a:latin typeface="Lato Italics"/>
              </a:rPr>
              <a:t>es </a:t>
            </a:r>
            <a:r>
              <a:rPr lang="en-US" sz="2400" b="1" spc="300" dirty="0" err="1">
                <a:solidFill>
                  <a:srgbClr val="000000"/>
                </a:solidFill>
                <a:latin typeface="Lato Italics"/>
              </a:rPr>
              <a:t>decir</a:t>
            </a:r>
            <a:r>
              <a:rPr lang="en-US" sz="2400" b="1" spc="300" dirty="0">
                <a:solidFill>
                  <a:srgbClr val="000000"/>
                </a:solidFill>
                <a:latin typeface="Lato Italics"/>
              </a:rPr>
              <a:t> 4110</a:t>
            </a:r>
            <a:r>
              <a:rPr lang="en-US" sz="2400" b="1" spc="300" dirty="0">
                <a:solidFill>
                  <a:srgbClr val="000000"/>
                </a:solidFill>
                <a:latin typeface="Lato Bold Italics"/>
              </a:rPr>
              <a:t> participantes y </a:t>
            </a:r>
            <a:r>
              <a:rPr lang="en-US" sz="2400" b="1" spc="300" dirty="0" err="1">
                <a:solidFill>
                  <a:srgbClr val="000000"/>
                </a:solidFill>
                <a:latin typeface="Lato Bold Italics"/>
              </a:rPr>
              <a:t>asistentes</a:t>
            </a:r>
            <a:r>
              <a:rPr lang="en-US" sz="2400" b="1" spc="300" dirty="0">
                <a:solidFill>
                  <a:srgbClr val="000000"/>
                </a:solidFill>
                <a:latin typeface="Lato Italics"/>
              </a:rPr>
              <a:t> en las actividades</a:t>
            </a:r>
          </a:p>
          <a:p>
            <a:pPr algn="ctr"/>
            <a:endParaRPr lang="en-US" sz="2400" spc="30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z="2400" spc="30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z="2400" spc="30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z="2400" spc="300" dirty="0">
              <a:solidFill>
                <a:srgbClr val="000000"/>
              </a:solidFill>
              <a:latin typeface="Lato Italics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8BB8BB3A-A15D-66B8-6E4B-B1108F645A50}"/>
              </a:ext>
            </a:extLst>
          </p:cNvPr>
          <p:cNvSpPr/>
          <p:nvPr/>
        </p:nvSpPr>
        <p:spPr>
          <a:xfrm>
            <a:off x="1396136" y="1104900"/>
            <a:ext cx="7305412" cy="807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aphicFrame>
        <p:nvGraphicFramePr>
          <p:cNvPr id="17" name="Gráfico 16">
            <a:extLst>
              <a:ext uri="{FF2B5EF4-FFF2-40B4-BE49-F238E27FC236}">
                <a16:creationId xmlns:a16="http://schemas.microsoft.com/office/drawing/2014/main" id="{950DA49A-E12F-4604-AE76-6BAB14BE24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7984729"/>
              </p:ext>
            </p:extLst>
          </p:nvPr>
        </p:nvGraphicFramePr>
        <p:xfrm>
          <a:off x="1511152" y="1146805"/>
          <a:ext cx="7095155" cy="7993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Objeto 19">
            <a:extLst>
              <a:ext uri="{FF2B5EF4-FFF2-40B4-BE49-F238E27FC236}">
                <a16:creationId xmlns:a16="http://schemas.microsoft.com/office/drawing/2014/main" id="{A0922BEA-2DC9-3353-1981-80F42D8438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66149"/>
              </p:ext>
            </p:extLst>
          </p:nvPr>
        </p:nvGraphicFramePr>
        <p:xfrm>
          <a:off x="9047770" y="5209080"/>
          <a:ext cx="8089118" cy="4879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nary Worksheet" r:id="rId5" imgW="3108960" imgH="1882203" progId="Excel.SheetBinaryMacroEnabled.12">
                  <p:embed/>
                </p:oleObj>
              </mc:Choice>
              <mc:Fallback>
                <p:oleObj name="Binary Worksheet" r:id="rId5" imgW="3108960" imgH="1882203" progId="Excel.SheetBinary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47770" y="5209080"/>
                        <a:ext cx="8089118" cy="48790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-8729" y="-14501"/>
            <a:ext cx="2396931" cy="10301499"/>
            <a:chOff x="0" y="0"/>
            <a:chExt cx="874407" cy="333965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74407" cy="3339659"/>
            </a:xfrm>
            <a:custGeom>
              <a:avLst/>
              <a:gdLst/>
              <a:ahLst/>
              <a:cxnLst/>
              <a:rect l="l" t="t" r="r" b="b"/>
              <a:pathLst>
                <a:path w="874407" h="3339659">
                  <a:moveTo>
                    <a:pt x="0" y="0"/>
                  </a:moveTo>
                  <a:lnTo>
                    <a:pt x="874407" y="0"/>
                  </a:lnTo>
                  <a:lnTo>
                    <a:pt x="874407" y="3339659"/>
                  </a:lnTo>
                  <a:lnTo>
                    <a:pt x="0" y="3339659"/>
                  </a:lnTo>
                  <a:close/>
                </a:path>
              </a:pathLst>
            </a:custGeom>
            <a:solidFill>
              <a:srgbClr val="336A94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2406490" y="-9994"/>
            <a:ext cx="15881510" cy="657694"/>
            <a:chOff x="0" y="0"/>
            <a:chExt cx="5454170" cy="152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454171" cy="152400"/>
            </a:xfrm>
            <a:custGeom>
              <a:avLst/>
              <a:gdLst/>
              <a:ahLst/>
              <a:cxnLst/>
              <a:rect l="l" t="t" r="r" b="b"/>
              <a:pathLst>
                <a:path w="5454171" h="152400">
                  <a:moveTo>
                    <a:pt x="0" y="0"/>
                  </a:moveTo>
                  <a:lnTo>
                    <a:pt x="5454171" y="0"/>
                  </a:lnTo>
                  <a:lnTo>
                    <a:pt x="5454171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396139" y="1146804"/>
            <a:ext cx="7304695" cy="7993392"/>
            <a:chOff x="0" y="0"/>
            <a:chExt cx="9739593" cy="10657856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3"/>
            <a:srcRect l="32193" r="32193"/>
            <a:stretch>
              <a:fillRect/>
            </a:stretch>
          </p:blipFill>
          <p:spPr>
            <a:xfrm>
              <a:off x="0" y="0"/>
              <a:ext cx="9739593" cy="10657856"/>
            </a:xfrm>
            <a:prstGeom prst="rect">
              <a:avLst/>
            </a:prstGeom>
          </p:spPr>
        </p:pic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199790" y="198886"/>
            <a:ext cx="3088210" cy="175652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7748371" y="642907"/>
            <a:ext cx="8510076" cy="25080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68"/>
              </a:lnSpc>
            </a:pPr>
            <a:r>
              <a:rPr lang="en-US" sz="2300" spc="115" dirty="0">
                <a:solidFill>
                  <a:srgbClr val="2B4A9D"/>
                </a:solidFill>
                <a:latin typeface="Poppins ExtraBold"/>
              </a:rPr>
              <a:t>ACTIVIDADES</a:t>
            </a:r>
          </a:p>
          <a:p>
            <a:pPr algn="ctr">
              <a:lnSpc>
                <a:spcPts val="2668"/>
              </a:lnSpc>
            </a:pPr>
            <a:r>
              <a:rPr lang="en-US" sz="2300" spc="115" dirty="0">
                <a:solidFill>
                  <a:srgbClr val="2B4A9D"/>
                </a:solidFill>
                <a:latin typeface="Poppins ExtraBold"/>
              </a:rPr>
              <a:t>Partidos de fútbol a nivel profesional y semiprofesional realizados. </a:t>
            </a:r>
          </a:p>
          <a:p>
            <a:pPr algn="ctr">
              <a:lnSpc>
                <a:spcPts val="2940"/>
              </a:lnSpc>
            </a:pPr>
            <a:endParaRPr lang="en-US" sz="2300" spc="115" dirty="0">
              <a:solidFill>
                <a:srgbClr val="2B4A9D"/>
              </a:solidFill>
              <a:latin typeface="Poppins ExtraBold"/>
            </a:endParaRPr>
          </a:p>
          <a:p>
            <a:pPr algn="ctr">
              <a:lnSpc>
                <a:spcPts val="8400"/>
              </a:lnSpc>
            </a:pPr>
            <a:endParaRPr lang="en-US" sz="2300" spc="115" dirty="0">
              <a:solidFill>
                <a:srgbClr val="2B4A9D"/>
              </a:solidFill>
              <a:latin typeface="Poppins Extra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134783" y="2000334"/>
            <a:ext cx="8848417" cy="89562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800" spc="240" dirty="0">
                <a:solidFill>
                  <a:srgbClr val="000000"/>
                </a:solidFill>
                <a:latin typeface="Lato Bold Italics"/>
              </a:rPr>
              <a:t>Las gráficas representan:</a:t>
            </a:r>
          </a:p>
          <a:p>
            <a:pPr algn="just"/>
            <a:endParaRPr lang="en-US" sz="2800" spc="240" dirty="0">
              <a:solidFill>
                <a:srgbClr val="000000"/>
              </a:solidFill>
              <a:latin typeface="Lato Bold Italics"/>
            </a:endParaRPr>
          </a:p>
          <a:p>
            <a:pPr marL="474988" lvl="1" indent="-237494" algn="just">
              <a:buFont typeface="Arial"/>
              <a:buChar char="•"/>
            </a:pP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Participación y realización de partidos de fútbol de Segunda División Profesional.</a:t>
            </a:r>
          </a:p>
          <a:p>
            <a:pPr algn="just"/>
            <a:r>
              <a:rPr lang="en-US" sz="2800" spc="220" dirty="0">
                <a:solidFill>
                  <a:srgbClr val="000000"/>
                </a:solidFill>
                <a:latin typeface="Lato Italics"/>
              </a:rPr>
              <a:t>La participación en la Segunda División Profesional se logra teniendo una asistencia a los partidos superior a lo programado</a:t>
            </a: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 del 104.57% </a:t>
            </a:r>
            <a:r>
              <a:rPr lang="en-US" sz="2800" spc="220" dirty="0" err="1">
                <a:solidFill>
                  <a:srgbClr val="000000"/>
                </a:solidFill>
                <a:latin typeface="Lato Bold Italics"/>
              </a:rPr>
              <a:t>logrado</a:t>
            </a: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 con 1830 </a:t>
            </a:r>
            <a:r>
              <a:rPr lang="en-US" sz="2800" spc="220" dirty="0" err="1">
                <a:solidFill>
                  <a:srgbClr val="000000"/>
                </a:solidFill>
                <a:latin typeface="Lato Bold Italics"/>
              </a:rPr>
              <a:t>asistentes</a:t>
            </a: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.</a:t>
            </a:r>
          </a:p>
          <a:p>
            <a:pPr algn="just"/>
            <a:endParaRPr lang="en-US" sz="2800" spc="220" dirty="0">
              <a:solidFill>
                <a:srgbClr val="000000"/>
              </a:solidFill>
              <a:latin typeface="Lato Bold Italics"/>
            </a:endParaRPr>
          </a:p>
          <a:p>
            <a:pPr marL="474988" lvl="1" indent="-237494" algn="just">
              <a:buFont typeface="Arial"/>
              <a:buChar char="•"/>
            </a:pP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Participación y realización de partidos de </a:t>
            </a:r>
            <a:r>
              <a:rPr lang="en-US" sz="2800" spc="220" dirty="0" err="1">
                <a:solidFill>
                  <a:srgbClr val="000000"/>
                </a:solidFill>
                <a:latin typeface="Lato Bold Italics"/>
              </a:rPr>
              <a:t>fútbol</a:t>
            </a: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 </a:t>
            </a:r>
            <a:r>
              <a:rPr lang="en-US" sz="2800" spc="220" dirty="0" err="1">
                <a:solidFill>
                  <a:srgbClr val="000000"/>
                </a:solidFill>
                <a:latin typeface="Lato Bold Italics"/>
              </a:rPr>
              <a:t>tercera</a:t>
            </a: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 </a:t>
            </a:r>
            <a:r>
              <a:rPr lang="en-US" sz="2800" spc="220" dirty="0" err="1">
                <a:solidFill>
                  <a:srgbClr val="000000"/>
                </a:solidFill>
                <a:latin typeface="Lato Bold Italics"/>
              </a:rPr>
              <a:t>división</a:t>
            </a: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.</a:t>
            </a:r>
          </a:p>
          <a:p>
            <a:pPr algn="just"/>
            <a:r>
              <a:rPr lang="en-US" sz="2800" spc="220" dirty="0">
                <a:solidFill>
                  <a:srgbClr val="000000"/>
                </a:solidFill>
                <a:latin typeface="Lato Italics"/>
              </a:rPr>
              <a:t>La asistencia en los partidos semiprofesionales logra una meta superior</a:t>
            </a:r>
            <a:r>
              <a:rPr lang="en-US" sz="2800" spc="220" dirty="0">
                <a:solidFill>
                  <a:srgbClr val="000000"/>
                </a:solidFill>
                <a:latin typeface="Lato Bold Italics"/>
              </a:rPr>
              <a:t> del 101.94% de lo programado </a:t>
            </a: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just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pc="220" dirty="0">
              <a:solidFill>
                <a:srgbClr val="000000"/>
              </a:solidFill>
              <a:latin typeface="Lato Italics"/>
            </a:endParaRPr>
          </a:p>
          <a:p>
            <a:pPr algn="ctr"/>
            <a:endParaRPr lang="en-US" spc="220" dirty="0">
              <a:solidFill>
                <a:srgbClr val="000000"/>
              </a:solidFill>
              <a:latin typeface="Lato Italics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E496C881-B0DC-9EA6-F656-7B12FB632860}"/>
              </a:ext>
            </a:extLst>
          </p:cNvPr>
          <p:cNvSpPr/>
          <p:nvPr/>
        </p:nvSpPr>
        <p:spPr>
          <a:xfrm>
            <a:off x="1396139" y="1146804"/>
            <a:ext cx="7304695" cy="7993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1416636"/>
              </p:ext>
            </p:extLst>
          </p:nvPr>
        </p:nvGraphicFramePr>
        <p:xfrm>
          <a:off x="1396139" y="1227762"/>
          <a:ext cx="7094104" cy="8956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6200" y="11430"/>
            <a:ext cx="18288000" cy="5301447"/>
            <a:chOff x="0" y="0"/>
            <a:chExt cx="6671512" cy="193398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71512" cy="1933982"/>
            </a:xfrm>
            <a:custGeom>
              <a:avLst/>
              <a:gdLst/>
              <a:ahLst/>
              <a:cxnLst/>
              <a:rect l="l" t="t" r="r" b="b"/>
              <a:pathLst>
                <a:path w="6671512" h="1933982">
                  <a:moveTo>
                    <a:pt x="0" y="0"/>
                  </a:moveTo>
                  <a:lnTo>
                    <a:pt x="6671512" y="0"/>
                  </a:lnTo>
                  <a:lnTo>
                    <a:pt x="6671512" y="1933982"/>
                  </a:lnTo>
                  <a:lnTo>
                    <a:pt x="0" y="1933982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609600" y="1877103"/>
            <a:ext cx="4967830" cy="1547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52"/>
              </a:lnSpc>
            </a:pPr>
            <a:r>
              <a:rPr lang="en-US" sz="4800" spc="240" dirty="0">
                <a:solidFill>
                  <a:srgbClr val="FFFFFF"/>
                </a:solidFill>
                <a:latin typeface="Poppins ExtraBold Bold"/>
              </a:rPr>
              <a:t>EVIDENCIA FOTOGRÁFICA</a:t>
            </a:r>
          </a:p>
        </p:txBody>
      </p:sp>
      <p:pic>
        <p:nvPicPr>
          <p:cNvPr id="18" name="17 Imagen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14938"/>
            <a:ext cx="5357786" cy="5072062"/>
          </a:xfrm>
          <a:prstGeom prst="rect">
            <a:avLst/>
          </a:prstGeom>
        </p:spPr>
      </p:pic>
      <p:pic>
        <p:nvPicPr>
          <p:cNvPr id="6" name="Imagen 5" descr="Puede ser una imagen de 5 personas, personas jugando al fútbol, personas jugando al fútbol y texto">
            <a:extLst>
              <a:ext uri="{FF2B5EF4-FFF2-40B4-BE49-F238E27FC236}">
                <a16:creationId xmlns:a16="http://schemas.microsoft.com/office/drawing/2014/main" id="{932B7BC5-7DA1-110D-2597-44EF6CA838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786" y="5346384"/>
            <a:ext cx="6138906" cy="500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 descr="Pode ser uma imagem de 3 pessoas, pessoas jogando futebol, pessoas jogando futebol americano e texto">
            <a:extLst>
              <a:ext uri="{FF2B5EF4-FFF2-40B4-BE49-F238E27FC236}">
                <a16:creationId xmlns:a16="http://schemas.microsoft.com/office/drawing/2014/main" id="{85E22BD2-D6E4-3FF2-6B21-FC963401AD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566" y="174948"/>
            <a:ext cx="6219738" cy="496855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n 8" descr="Pode ser uma imagem de 3 pessoas, pessoas jogando futebol, pessoas jogando futebol americano e texto">
            <a:extLst>
              <a:ext uri="{FF2B5EF4-FFF2-40B4-BE49-F238E27FC236}">
                <a16:creationId xmlns:a16="http://schemas.microsoft.com/office/drawing/2014/main" id="{B57FA170-1418-E920-B2A1-4E8B6337C9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086" y="174948"/>
            <a:ext cx="6354914" cy="5039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n 10" descr="Pode ser uma imagem de ‎2 pessoas, pessoas jogando futebol e ‎texto que diz &quot;‎MARCADOR FINAL LIGATOP LIGAT PIO PIOKEROS CAN ROS 1 ปีกีิ انام INTER PLAYADOLCARMCH PLAYADO CARMCH KAAN SPORTS EIONEROSA 1-3 3 AHCOИA AHTOEBSTES OFLS BORN SPORT SPORT #SOMOSPIONEROS‎&quot;‎‎">
            <a:extLst>
              <a:ext uri="{FF2B5EF4-FFF2-40B4-BE49-F238E27FC236}">
                <a16:creationId xmlns:a16="http://schemas.microsoft.com/office/drawing/2014/main" id="{D5D73ED8-FA0C-BF39-96DA-2D965CD2C1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6692" y="5248446"/>
            <a:ext cx="6791308" cy="49685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5301447"/>
            <a:chOff x="0" y="0"/>
            <a:chExt cx="6671512" cy="193398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671512" cy="1933982"/>
            </a:xfrm>
            <a:custGeom>
              <a:avLst/>
              <a:gdLst/>
              <a:ahLst/>
              <a:cxnLst/>
              <a:rect l="l" t="t" r="r" b="b"/>
              <a:pathLst>
                <a:path w="6671512" h="1933982">
                  <a:moveTo>
                    <a:pt x="0" y="0"/>
                  </a:moveTo>
                  <a:lnTo>
                    <a:pt x="6671512" y="0"/>
                  </a:lnTo>
                  <a:lnTo>
                    <a:pt x="6671512" y="1933982"/>
                  </a:lnTo>
                  <a:lnTo>
                    <a:pt x="0" y="1933982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685800" y="1877103"/>
            <a:ext cx="4967830" cy="1547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52"/>
              </a:lnSpc>
            </a:pPr>
            <a:r>
              <a:rPr lang="en-US" sz="4800" spc="240" dirty="0">
                <a:solidFill>
                  <a:srgbClr val="FFFFFF"/>
                </a:solidFill>
                <a:latin typeface="Poppins ExtraBold Bold"/>
              </a:rPr>
              <a:t>EVIDENCIA FOTOGRÁFICA</a:t>
            </a:r>
          </a:p>
        </p:txBody>
      </p:sp>
      <p:pic>
        <p:nvPicPr>
          <p:cNvPr id="17" name="16 Imagen" descr="Puede ser una imagen de 11 personas, personas jugando al fútbol y personas jugando al fútbol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3302"/>
            <a:ext cx="5143472" cy="3357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20 Imagen" descr="Puede ser una imagen de 2 personas, personas jugando al fútbol, personas jugando al fútbol y texto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7469" y="3500426"/>
            <a:ext cx="5000531" cy="3429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22 Imagen" descr="Puede ser una imagen de 6 personas, personas jugando al fútbol, personas jugando al fútbol y texto que dice &quot;H zoma OLDAD EPERCURA EUS PERDURA 18&quot;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1850" y="0"/>
            <a:ext cx="3786150" cy="3500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23 Imagen" descr="Puede ser una imagen de 8 personas, personas jugando al fútbol, personas jugando al fútbol y texto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00888"/>
            <a:ext cx="4286216" cy="3286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24 Imagen" descr="Puede ser una imagen de 1 persona, jugando al fútbol, jugando al fútbol y texto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16" y="7000888"/>
            <a:ext cx="4500594" cy="3286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26 Imagen" descr="Puede ser una imagen de 3 personas, personas jugando al fútbol, personas jugando al fútbol y texto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5966" y="6929450"/>
            <a:ext cx="5072034" cy="335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 descr="Puede ser una imagen de fútbol, fútbol y texto">
            <a:extLst>
              <a:ext uri="{FF2B5EF4-FFF2-40B4-BE49-F238E27FC236}">
                <a16:creationId xmlns:a16="http://schemas.microsoft.com/office/drawing/2014/main" id="{937CA3EF-CC4A-153F-1F60-2B81BB713E1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9776" y="0"/>
            <a:ext cx="4792074" cy="3686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n 8" descr="Pode ser uma imagem de ‎10 pessoas, pessoas jogando futebol, pessoas jogando futebol americano e ‎texto que diz &quot;‎جالد ARPEOLA FMX 3ר 73-1 1 CFUZ RTS KAN SPOR Malik SPORTS בגז !DI Cos CANC CANC PIONER বা Ki GE H:‎&quot;‎‎">
            <a:extLst>
              <a:ext uri="{FF2B5EF4-FFF2-40B4-BE49-F238E27FC236}">
                <a16:creationId xmlns:a16="http://schemas.microsoft.com/office/drawing/2014/main" id="{0DA17AB4-77B9-C6B6-6EA3-90FF2B94806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592" y="-42874"/>
            <a:ext cx="4386787" cy="3686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D73489E0-E7F2-6E16-E580-DA91534729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810" y="6367635"/>
            <a:ext cx="4429156" cy="3919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n 11" descr="Pode ser uma imagem de 7 pessoas, pessoas jogando futebol e texto">
            <a:extLst>
              <a:ext uri="{FF2B5EF4-FFF2-40B4-BE49-F238E27FC236}">
                <a16:creationId xmlns:a16="http://schemas.microsoft.com/office/drawing/2014/main" id="{5D316FA2-47A0-12F5-2C6D-0E5B3ADC2C5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712" y="3752033"/>
            <a:ext cx="3698097" cy="3286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3B7456DD-F15D-BD01-CE9D-A5912193425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682" y="3714228"/>
            <a:ext cx="4386787" cy="262409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305021" y="-2492352"/>
            <a:ext cx="5770168" cy="5770168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18458" y="566151"/>
            <a:ext cx="2396931" cy="9154697"/>
            <a:chOff x="0" y="0"/>
            <a:chExt cx="874407" cy="333965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74407" cy="3339659"/>
            </a:xfrm>
            <a:custGeom>
              <a:avLst/>
              <a:gdLst/>
              <a:ahLst/>
              <a:cxnLst/>
              <a:rect l="l" t="t" r="r" b="b"/>
              <a:pathLst>
                <a:path w="874407" h="3339659">
                  <a:moveTo>
                    <a:pt x="0" y="0"/>
                  </a:moveTo>
                  <a:lnTo>
                    <a:pt x="874407" y="0"/>
                  </a:lnTo>
                  <a:lnTo>
                    <a:pt x="874407" y="3339659"/>
                  </a:lnTo>
                  <a:lnTo>
                    <a:pt x="0" y="3339659"/>
                  </a:lnTo>
                  <a:close/>
                </a:path>
              </a:pathLst>
            </a:custGeom>
            <a:solidFill>
              <a:srgbClr val="336A94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747069" y="5894406"/>
            <a:ext cx="11540931" cy="4392594"/>
            <a:chOff x="0" y="0"/>
            <a:chExt cx="4210163" cy="160243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10163" cy="1602430"/>
            </a:xfrm>
            <a:custGeom>
              <a:avLst/>
              <a:gdLst/>
              <a:ahLst/>
              <a:cxnLst/>
              <a:rect l="l" t="t" r="r" b="b"/>
              <a:pathLst>
                <a:path w="4210163" h="1602430">
                  <a:moveTo>
                    <a:pt x="0" y="0"/>
                  </a:moveTo>
                  <a:lnTo>
                    <a:pt x="4210163" y="0"/>
                  </a:lnTo>
                  <a:lnTo>
                    <a:pt x="4210163" y="1602430"/>
                  </a:lnTo>
                  <a:lnTo>
                    <a:pt x="0" y="160243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2032555" y="-9994"/>
            <a:ext cx="14951014" cy="417760"/>
            <a:chOff x="0" y="0"/>
            <a:chExt cx="5454170" cy="152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454171" cy="152400"/>
            </a:xfrm>
            <a:custGeom>
              <a:avLst/>
              <a:gdLst/>
              <a:ahLst/>
              <a:cxnLst/>
              <a:rect l="l" t="t" r="r" b="b"/>
              <a:pathLst>
                <a:path w="5454171" h="152400">
                  <a:moveTo>
                    <a:pt x="0" y="0"/>
                  </a:moveTo>
                  <a:lnTo>
                    <a:pt x="5454171" y="0"/>
                  </a:lnTo>
                  <a:lnTo>
                    <a:pt x="5454171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396139" y="1146804"/>
            <a:ext cx="7304695" cy="7993392"/>
            <a:chOff x="0" y="0"/>
            <a:chExt cx="9739593" cy="10657856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3"/>
            <a:srcRect l="32193" r="32193"/>
            <a:stretch>
              <a:fillRect/>
            </a:stretch>
          </p:blipFill>
          <p:spPr>
            <a:xfrm>
              <a:off x="0" y="0"/>
              <a:ext cx="9739593" cy="10657856"/>
            </a:xfrm>
            <a:prstGeom prst="rect">
              <a:avLst/>
            </a:prstGeom>
          </p:spPr>
        </p:pic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199790" y="198886"/>
            <a:ext cx="3088210" cy="175652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9144000" y="1808076"/>
            <a:ext cx="8510076" cy="28782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500" spc="125" dirty="0">
                <a:solidFill>
                  <a:srgbClr val="2B4A9D"/>
                </a:solidFill>
                <a:latin typeface="Poppins ExtraBold"/>
              </a:rPr>
              <a:t>ACTIVIDADES</a:t>
            </a:r>
          </a:p>
          <a:p>
            <a:pPr algn="ctr">
              <a:lnSpc>
                <a:spcPts val="2668"/>
              </a:lnSpc>
            </a:pPr>
            <a:r>
              <a:rPr lang="en-US" sz="2000" spc="115" dirty="0">
                <a:solidFill>
                  <a:srgbClr val="2B4A9D"/>
                </a:solidFill>
                <a:latin typeface="Poppins ExtraBold Bold"/>
              </a:rPr>
              <a:t>DESARROLLO Y CUMPLIMIENTO A LA NORMATIVIDAD CON INFORMES DE AVANCES FINANCIEROS Y ADMINISTRATIVOS.</a:t>
            </a:r>
          </a:p>
          <a:p>
            <a:pPr algn="ctr">
              <a:lnSpc>
                <a:spcPts val="2668"/>
              </a:lnSpc>
            </a:pPr>
            <a:endParaRPr lang="en-US" sz="2300" spc="115" dirty="0">
              <a:solidFill>
                <a:srgbClr val="2B4A9D"/>
              </a:solidFill>
              <a:latin typeface="Poppins ExtraBold Bold"/>
            </a:endParaRPr>
          </a:p>
          <a:p>
            <a:pPr algn="ctr">
              <a:lnSpc>
                <a:spcPts val="2940"/>
              </a:lnSpc>
            </a:pPr>
            <a:endParaRPr lang="en-US" sz="2300" spc="115" dirty="0">
              <a:solidFill>
                <a:srgbClr val="2B4A9D"/>
              </a:solidFill>
              <a:latin typeface="Poppins ExtraBold Bold"/>
            </a:endParaRPr>
          </a:p>
          <a:p>
            <a:pPr algn="ctr">
              <a:lnSpc>
                <a:spcPts val="8400"/>
              </a:lnSpc>
            </a:pPr>
            <a:endParaRPr lang="en-US" sz="2300" spc="115" dirty="0">
              <a:solidFill>
                <a:srgbClr val="2B4A9D"/>
              </a:solidFill>
              <a:latin typeface="Poppins ExtraBold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369245" y="3467101"/>
            <a:ext cx="8510076" cy="7078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61345" lvl="1" indent="-280673" algn="just">
              <a:buFont typeface="Arial"/>
              <a:buChar char="•"/>
            </a:pPr>
            <a:r>
              <a:rPr lang="en-US" sz="2000" b="1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Ejecución</a:t>
            </a:r>
            <a:r>
              <a:rPr lang="en-US" sz="2000" b="1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informes de resultados administrativos y </a:t>
            </a:r>
            <a:r>
              <a:rPr lang="en-US" sz="2000" b="1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contables</a:t>
            </a:r>
            <a:r>
              <a:rPr lang="en-US" sz="2000" b="1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realizados.</a:t>
            </a:r>
          </a:p>
          <a:p>
            <a:pPr algn="just"/>
            <a:endParaRPr lang="en-US" sz="2000" spc="260" dirty="0">
              <a:solidFill>
                <a:srgbClr val="000000"/>
              </a:solidFill>
              <a:latin typeface="Lato Italics" panose="020B0604020202020204" charset="0"/>
              <a:ea typeface="Lato Italics" panose="020B0604020202020204" charset="0"/>
              <a:cs typeface="Lato Italics" panose="020B0604020202020204" charset="0"/>
            </a:endParaRPr>
          </a:p>
          <a:p>
            <a:pPr algn="just"/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Con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esta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información se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miden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los informes y análisis de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tipo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administrativo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,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financiero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y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contables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como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resultado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de la aplicación del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presupuesto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en las actividades y </a:t>
            </a:r>
            <a:r>
              <a:rPr lang="en-US" sz="2000" spc="260" dirty="0" err="1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eventos</a:t>
            </a:r>
            <a:r>
              <a:rPr lang="en-US" sz="2000" spc="260" dirty="0">
                <a:solidFill>
                  <a:srgbClr val="000000"/>
                </a:solidFill>
                <a:latin typeface="Lato Italics" panose="020B0604020202020204" charset="0"/>
                <a:ea typeface="Lato Italics" panose="020B0604020202020204" charset="0"/>
                <a:cs typeface="Lato Italics" panose="020B0604020202020204" charset="0"/>
              </a:rPr>
              <a:t> realizados.</a:t>
            </a: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r>
              <a:rPr lang="en-US" sz="2000" spc="260" dirty="0">
                <a:solidFill>
                  <a:srgbClr val="000000"/>
                </a:solidFill>
                <a:latin typeface="Lato Bold Italics"/>
              </a:rPr>
              <a:t>E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n la </a:t>
            </a:r>
            <a:r>
              <a:rPr lang="en-US" sz="2000" spc="260" dirty="0" err="1">
                <a:solidFill>
                  <a:srgbClr val="000000"/>
                </a:solidFill>
                <a:latin typeface="Lato Italics"/>
              </a:rPr>
              <a:t>gráfica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 se </a:t>
            </a:r>
            <a:r>
              <a:rPr lang="en-US" sz="2000" spc="260" dirty="0" err="1">
                <a:solidFill>
                  <a:srgbClr val="000000"/>
                </a:solidFill>
                <a:latin typeface="Lato Italics"/>
              </a:rPr>
              <a:t>puede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 </a:t>
            </a:r>
            <a:r>
              <a:rPr lang="en-US" sz="2000" spc="260" dirty="0" err="1">
                <a:solidFill>
                  <a:srgbClr val="000000"/>
                </a:solidFill>
                <a:latin typeface="Lato Italics"/>
              </a:rPr>
              <a:t>notar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 que del </a:t>
            </a:r>
            <a:r>
              <a:rPr lang="en-US" sz="2000" spc="260" dirty="0" err="1">
                <a:solidFill>
                  <a:srgbClr val="000000"/>
                </a:solidFill>
                <a:latin typeface="Lato Italics"/>
              </a:rPr>
              <a:t>número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 de informes </a:t>
            </a:r>
            <a:r>
              <a:rPr lang="en-US" sz="2000" spc="260" dirty="0" err="1">
                <a:solidFill>
                  <a:srgbClr val="000000"/>
                </a:solidFill>
                <a:latin typeface="Lato Italics"/>
              </a:rPr>
              <a:t>programados</a:t>
            </a:r>
            <a:r>
              <a:rPr lang="en-US" sz="2000" spc="260" dirty="0">
                <a:solidFill>
                  <a:srgbClr val="000000"/>
                </a:solidFill>
                <a:latin typeface="Lato Italics"/>
              </a:rPr>
              <a:t> </a:t>
            </a:r>
            <a:r>
              <a:rPr lang="en-US" sz="2000" spc="260" dirty="0">
                <a:solidFill>
                  <a:srgbClr val="000000"/>
                </a:solidFill>
                <a:latin typeface="Lato Bold Italics"/>
              </a:rPr>
              <a:t>se logra el 100% de </a:t>
            </a:r>
            <a:r>
              <a:rPr lang="en-US" sz="2000" spc="260" dirty="0" err="1">
                <a:solidFill>
                  <a:srgbClr val="000000"/>
                </a:solidFill>
                <a:latin typeface="Lato Bold Italics"/>
              </a:rPr>
              <a:t>cumplimiento</a:t>
            </a:r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just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ctr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ctr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ctr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  <a:p>
            <a:pPr algn="ctr"/>
            <a:endParaRPr lang="en-US" sz="2000" spc="260" dirty="0">
              <a:solidFill>
                <a:srgbClr val="000000"/>
              </a:solidFill>
              <a:latin typeface="Lato Bold Italics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561F2155-37A8-A194-B346-63085042F5E5}"/>
              </a:ext>
            </a:extLst>
          </p:cNvPr>
          <p:cNvSpPr/>
          <p:nvPr/>
        </p:nvSpPr>
        <p:spPr>
          <a:xfrm>
            <a:off x="1396139" y="1146804"/>
            <a:ext cx="7304695" cy="7993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aphicFrame>
        <p:nvGraphicFramePr>
          <p:cNvPr id="18" name="Objeto 17">
            <a:extLst>
              <a:ext uri="{FF2B5EF4-FFF2-40B4-BE49-F238E27FC236}">
                <a16:creationId xmlns:a16="http://schemas.microsoft.com/office/drawing/2014/main" id="{EF3F06F4-3D6D-F584-A239-E61CAB923C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988746"/>
              </p:ext>
            </p:extLst>
          </p:nvPr>
        </p:nvGraphicFramePr>
        <p:xfrm>
          <a:off x="9094625" y="6703009"/>
          <a:ext cx="8037924" cy="3017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3558505" imgH="1973407" progId="Excel.Sheet.12">
                  <p:embed/>
                </p:oleObj>
              </mc:Choice>
              <mc:Fallback>
                <p:oleObj name="Worksheet" r:id="rId5" imgW="3558505" imgH="1973407" progId="Excel.Sheet.12">
                  <p:embed/>
                  <p:pic>
                    <p:nvPicPr>
                      <p:cNvPr id="18" name="Objeto 17">
                        <a:extLst>
                          <a:ext uri="{FF2B5EF4-FFF2-40B4-BE49-F238E27FC236}">
                            <a16:creationId xmlns:a16="http://schemas.microsoft.com/office/drawing/2014/main" id="{EF3F06F4-3D6D-F584-A239-E61CAB923C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94625" y="6703009"/>
                        <a:ext cx="8037924" cy="30178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Gráfico 15">
            <a:extLst>
              <a:ext uri="{FF2B5EF4-FFF2-40B4-BE49-F238E27FC236}">
                <a16:creationId xmlns:a16="http://schemas.microsoft.com/office/drawing/2014/main" id="{D1BAD1D3-186C-4BF5-9C42-0F90D84A7E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8987083"/>
              </p:ext>
            </p:extLst>
          </p:nvPr>
        </p:nvGraphicFramePr>
        <p:xfrm>
          <a:off x="1344602" y="407766"/>
          <a:ext cx="7341344" cy="9879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80498" y="886353"/>
            <a:ext cx="15327005" cy="98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4800" spc="400" dirty="0">
                <a:solidFill>
                  <a:srgbClr val="267BAF"/>
                </a:solidFill>
                <a:latin typeface="Poppins ExtraBold"/>
              </a:rPr>
              <a:t>ACTIVIDADES DEPORTIVAS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0" y="0"/>
            <a:ext cx="18288000" cy="417760"/>
            <a:chOff x="0" y="0"/>
            <a:chExt cx="6671512" cy="1524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671512" cy="152400"/>
            </a:xfrm>
            <a:custGeom>
              <a:avLst/>
              <a:gdLst/>
              <a:ahLst/>
              <a:cxnLst/>
              <a:rect l="l" t="t" r="r" b="b"/>
              <a:pathLst>
                <a:path w="6671512" h="152400">
                  <a:moveTo>
                    <a:pt x="0" y="0"/>
                  </a:moveTo>
                  <a:lnTo>
                    <a:pt x="6671512" y="0"/>
                  </a:lnTo>
                  <a:lnTo>
                    <a:pt x="6671512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9" name="Group 9"/>
          <p:cNvGrpSpPr/>
          <p:nvPr/>
        </p:nvGrpSpPr>
        <p:grpSpPr>
          <a:xfrm rot="5400000">
            <a:off x="-1963" y="1309"/>
            <a:ext cx="1635964" cy="1633346"/>
            <a:chOff x="0" y="0"/>
            <a:chExt cx="6350000" cy="63398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1" name="Group 11"/>
          <p:cNvGrpSpPr/>
          <p:nvPr/>
        </p:nvGrpSpPr>
        <p:grpSpPr>
          <a:xfrm rot="-10800000">
            <a:off x="16652690" y="1309"/>
            <a:ext cx="1635964" cy="1633346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947763" y="719978"/>
            <a:ext cx="3088210" cy="1756521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528E6338-E169-5254-C830-6E199E820BC7}"/>
              </a:ext>
            </a:extLst>
          </p:cNvPr>
          <p:cNvSpPr txBox="1"/>
          <p:nvPr/>
        </p:nvSpPr>
        <p:spPr>
          <a:xfrm>
            <a:off x="1943200" y="2839244"/>
            <a:ext cx="1504967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es-ES_tradn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 3 al 10 de enero del 2025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Partidos de Fútbol “Copa Cancún” con la participación de equipos de 3ª División Profesional.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 18 al 24 de enero del 2025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Liga Premier 2ª División Profesional vs “Faraones de Texcoco” .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Liga TDP 3ª División Profesional vs “Felinos 48”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 25 al 31 de enero del 2025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Final super Liga Femenil categorías sub 15 y sub 17  “Pioneras VS Playa F.C.” .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Liga Nacional categoría sub 13 y sub 15  “Pioneros vs Rayados de Chetumal ”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Jornada Todos por la Paz, “El Fútbol nos une”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Del 1º al 7 de Febrero del 2025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Liga Premier 2ª División Profesional “Pioneros VS Tapachula Chiapas” .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Liga TDP 3ª División Profesional “Pioneros Jr. VS Venados de Yucatán”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Liga TDP 3ª División Profesional de reservas vs “Pioneros Jr. VS Atlético Quintanarroense”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701B3F-5B9A-E004-7BE5-453524533C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1BCFC7D5-0639-3B29-7380-94CAA3BD3C7E}"/>
              </a:ext>
            </a:extLst>
          </p:cNvPr>
          <p:cNvSpPr txBox="1"/>
          <p:nvPr/>
        </p:nvSpPr>
        <p:spPr>
          <a:xfrm>
            <a:off x="1480498" y="886353"/>
            <a:ext cx="15327005" cy="98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4800" spc="400" dirty="0">
                <a:solidFill>
                  <a:srgbClr val="267BAF"/>
                </a:solidFill>
                <a:latin typeface="Poppins ExtraBold"/>
              </a:rPr>
              <a:t>ACTIVIDADES DEPORTIVAS</a:t>
            </a:r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75F3EDD4-5832-0924-3C8D-80B4BF469142}"/>
              </a:ext>
            </a:extLst>
          </p:cNvPr>
          <p:cNvGrpSpPr/>
          <p:nvPr/>
        </p:nvGrpSpPr>
        <p:grpSpPr>
          <a:xfrm>
            <a:off x="0" y="0"/>
            <a:ext cx="18288000" cy="417760"/>
            <a:chOff x="0" y="0"/>
            <a:chExt cx="6671512" cy="15240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9B759EA9-2837-2AFC-205E-3DB939993C41}"/>
                </a:ext>
              </a:extLst>
            </p:cNvPr>
            <p:cNvSpPr/>
            <p:nvPr/>
          </p:nvSpPr>
          <p:spPr>
            <a:xfrm>
              <a:off x="0" y="0"/>
              <a:ext cx="6671512" cy="152400"/>
            </a:xfrm>
            <a:custGeom>
              <a:avLst/>
              <a:gdLst/>
              <a:ahLst/>
              <a:cxnLst/>
              <a:rect l="l" t="t" r="r" b="b"/>
              <a:pathLst>
                <a:path w="6671512" h="152400">
                  <a:moveTo>
                    <a:pt x="0" y="0"/>
                  </a:moveTo>
                  <a:lnTo>
                    <a:pt x="6671512" y="0"/>
                  </a:lnTo>
                  <a:lnTo>
                    <a:pt x="6671512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3E50474D-A5F1-98E7-D90F-EC055FF4C102}"/>
              </a:ext>
            </a:extLst>
          </p:cNvPr>
          <p:cNvGrpSpPr/>
          <p:nvPr/>
        </p:nvGrpSpPr>
        <p:grpSpPr>
          <a:xfrm rot="5400000">
            <a:off x="-1963" y="1309"/>
            <a:ext cx="1635964" cy="1633346"/>
            <a:chOff x="0" y="0"/>
            <a:chExt cx="6350000" cy="6339840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A6377989-4F4B-FFE1-444B-ED59622697B5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1" name="Group 11">
            <a:extLst>
              <a:ext uri="{FF2B5EF4-FFF2-40B4-BE49-F238E27FC236}">
                <a16:creationId xmlns:a16="http://schemas.microsoft.com/office/drawing/2014/main" id="{E0F76573-EDD9-3A96-0F70-03329922C602}"/>
              </a:ext>
            </a:extLst>
          </p:cNvPr>
          <p:cNvGrpSpPr/>
          <p:nvPr/>
        </p:nvGrpSpPr>
        <p:grpSpPr>
          <a:xfrm rot="-10800000">
            <a:off x="16652690" y="1309"/>
            <a:ext cx="1635964" cy="1633346"/>
            <a:chOff x="0" y="0"/>
            <a:chExt cx="6350000" cy="6339840"/>
          </a:xfrm>
        </p:grpSpPr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56539DE6-EF99-36AF-4B4F-E4DC916B148A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pic>
        <p:nvPicPr>
          <p:cNvPr id="13" name="Picture 13">
            <a:extLst>
              <a:ext uri="{FF2B5EF4-FFF2-40B4-BE49-F238E27FC236}">
                <a16:creationId xmlns:a16="http://schemas.microsoft.com/office/drawing/2014/main" id="{822E1DC8-7B75-3360-F32C-8048A5651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947763" y="719978"/>
            <a:ext cx="3088210" cy="1756521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59A11E5E-0C8A-456A-1955-3E642D27617F}"/>
              </a:ext>
            </a:extLst>
          </p:cNvPr>
          <p:cNvSpPr txBox="1"/>
          <p:nvPr/>
        </p:nvSpPr>
        <p:spPr>
          <a:xfrm>
            <a:off x="1943200" y="2839244"/>
            <a:ext cx="15049672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es-ES_tradn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 8 al 14 de Febrero del 2025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Liga Premier 2ª División Profesional “Pioneros VS Venados de </a:t>
            </a:r>
            <a:r>
              <a:rPr lang="es-ES_tradn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Yuc</a:t>
            </a: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.” .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de reservas TDP 3ª División Profesional “Pioneros Jr. VS Boston Cancún F.C.”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Liga del Caribe Sub 17  “Pioneros VS La Salle” ganó Pioneros y se coronaron campeones de la liga.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Liga del Caribe Sub 15  “Pioneros VS Pachuca” 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Partidos de Fútbol de los centros de formación categorías, sub 5, sub 7, sub 9 y sub 11 Liga Guillermo Cañedo.</a:t>
            </a:r>
            <a:r>
              <a:rPr lang="es-ES_tradn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Del 15 al 21 de Febrero del 2025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Jornada Todos por la Paz, “El Fútbol nos une” CEFOR 101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 22 al 28 de Febrero del 2025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Liga Premier 2ª División Profesional vs “Jaguares de Chiapas” .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Partidos de Fútbol Liga de reservas TDP 3ª División Profesional vs “Ejidatarios Bonfil”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Partidos de fútbol Liga Nacional Sub 13, sub 15 y sub 17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 1º al 7 de /marzo del 2025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Partidos de Fútbol CEFORS Liga “Guillermo Cañedo”,  categorías sub 9, sub 11 y sub 13.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Partidos de Fútbol CEFORS finales de Liga Inter pioneros categorías sub 9, sub 11 y sub 13.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Liga TDP 3ª División Profesional vs “Corsarios de Campeche” .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Partidos de fútbol Liga Nacional juvenil Sub 13, y sub 15 . vs “Tigres de Chetumal”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 8 al 14 de marzo del 2025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dirty="0">
                <a:effectLst/>
                <a:latin typeface="Tahom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Liga Premier 2ª División Profesional vs “</a:t>
            </a:r>
            <a:r>
              <a:rPr lang="es-ES_tradn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Azcatlán</a:t>
            </a: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 .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Partidos de Fútbol CEFORS finales de Liga Inter pioneros categorías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Partidos de fútbol Liga Nacional juvenil Sub 17, vs “Caribeños DIF”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Jornada de todos por la paz “El Fútbol nos une”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de reservas Liga TDP 3ª División Profesional vs “Tusos Pachuca”</a:t>
            </a:r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s-MX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622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97D235-3139-83A4-39E2-AD9E47718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4E97850-0114-3D0F-32A2-FF99A19C361C}"/>
              </a:ext>
            </a:extLst>
          </p:cNvPr>
          <p:cNvSpPr txBox="1"/>
          <p:nvPr/>
        </p:nvSpPr>
        <p:spPr>
          <a:xfrm>
            <a:off x="1480498" y="886353"/>
            <a:ext cx="15327005" cy="98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4800" spc="400" dirty="0">
                <a:solidFill>
                  <a:srgbClr val="267BAF"/>
                </a:solidFill>
                <a:latin typeface="Poppins ExtraBold"/>
              </a:rPr>
              <a:t>ACTIVIDADES DEPORTIVAS</a:t>
            </a:r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CBAC96F7-D42B-00AA-6D86-649B3228AA16}"/>
              </a:ext>
            </a:extLst>
          </p:cNvPr>
          <p:cNvGrpSpPr/>
          <p:nvPr/>
        </p:nvGrpSpPr>
        <p:grpSpPr>
          <a:xfrm>
            <a:off x="0" y="0"/>
            <a:ext cx="18288000" cy="417760"/>
            <a:chOff x="0" y="0"/>
            <a:chExt cx="6671512" cy="15240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8EF66048-0F81-11A5-B0F9-E297B5B8167A}"/>
                </a:ext>
              </a:extLst>
            </p:cNvPr>
            <p:cNvSpPr/>
            <p:nvPr/>
          </p:nvSpPr>
          <p:spPr>
            <a:xfrm>
              <a:off x="0" y="0"/>
              <a:ext cx="6671512" cy="152400"/>
            </a:xfrm>
            <a:custGeom>
              <a:avLst/>
              <a:gdLst/>
              <a:ahLst/>
              <a:cxnLst/>
              <a:rect l="l" t="t" r="r" b="b"/>
              <a:pathLst>
                <a:path w="6671512" h="152400">
                  <a:moveTo>
                    <a:pt x="0" y="0"/>
                  </a:moveTo>
                  <a:lnTo>
                    <a:pt x="6671512" y="0"/>
                  </a:lnTo>
                  <a:lnTo>
                    <a:pt x="6671512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33A15AD0-E30B-FDE3-D68D-4B8A55555837}"/>
              </a:ext>
            </a:extLst>
          </p:cNvPr>
          <p:cNvGrpSpPr/>
          <p:nvPr/>
        </p:nvGrpSpPr>
        <p:grpSpPr>
          <a:xfrm rot="5400000">
            <a:off x="-1963" y="1309"/>
            <a:ext cx="1635964" cy="1633346"/>
            <a:chOff x="0" y="0"/>
            <a:chExt cx="6350000" cy="6339840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96777670-A5FD-B3A0-D9CC-2E05AB6F2419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grpSp>
        <p:nvGrpSpPr>
          <p:cNvPr id="11" name="Group 11">
            <a:extLst>
              <a:ext uri="{FF2B5EF4-FFF2-40B4-BE49-F238E27FC236}">
                <a16:creationId xmlns:a16="http://schemas.microsoft.com/office/drawing/2014/main" id="{CF4F0371-075C-1804-2660-E8B2EA1431F9}"/>
              </a:ext>
            </a:extLst>
          </p:cNvPr>
          <p:cNvGrpSpPr/>
          <p:nvPr/>
        </p:nvGrpSpPr>
        <p:grpSpPr>
          <a:xfrm rot="-10800000">
            <a:off x="16652690" y="1309"/>
            <a:ext cx="1635964" cy="1633346"/>
            <a:chOff x="0" y="0"/>
            <a:chExt cx="6350000" cy="6339840"/>
          </a:xfrm>
        </p:grpSpPr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2B34E027-7D99-2296-1234-734E5AC134DC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1B76B6"/>
            </a:solidFill>
          </p:spPr>
        </p:sp>
      </p:grpSp>
      <p:pic>
        <p:nvPicPr>
          <p:cNvPr id="13" name="Picture 13">
            <a:extLst>
              <a:ext uri="{FF2B5EF4-FFF2-40B4-BE49-F238E27FC236}">
                <a16:creationId xmlns:a16="http://schemas.microsoft.com/office/drawing/2014/main" id="{45133506-0CE3-5659-143D-0438D460B50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947763" y="719978"/>
            <a:ext cx="3088210" cy="1756521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42EED7BB-A6AB-9565-DCD2-FEE3A7B6F0A7}"/>
              </a:ext>
            </a:extLst>
          </p:cNvPr>
          <p:cNvSpPr txBox="1"/>
          <p:nvPr/>
        </p:nvSpPr>
        <p:spPr>
          <a:xfrm>
            <a:off x="1943200" y="2839244"/>
            <a:ext cx="150496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 15 al 21 de marzo del 2025</a:t>
            </a:r>
            <a:endParaRPr lang="es-MX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Liga TDP 3ª División Profesional “Pioneros Jr. vs “Ejidatarios de Bonfil” .</a:t>
            </a:r>
            <a:endParaRPr lang="es-MX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Liga Nacional juvenil sub 15 . vs “Leones Ingles Real Oviedo”</a:t>
            </a:r>
            <a:endParaRPr lang="es-MX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es-ES_tradnl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Liga TDP 3ª División Profesional de reservas “Pioneros Jr. vs “Buhos cañedo”.</a:t>
            </a:r>
            <a:endParaRPr lang="es-MX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 29 de Marzo al 30 de marzo 2025</a:t>
            </a:r>
            <a:endParaRPr lang="es-MX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 de Fútbol Liga TDP 3ª División Profesional “Pioneros Jr. vs Mons Calpe” .</a:t>
            </a:r>
            <a:endParaRPr lang="es-MX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Partidos de fútbol Liga inter Pioneros, participan equipos de cefors</a:t>
            </a:r>
            <a:endParaRPr lang="es-MX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None/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tabLst>
                <a:tab pos="2806065" algn="ctr"/>
                <a:tab pos="5612130" algn="r"/>
                <a:tab pos="449580" algn="l"/>
                <a:tab pos="2806065" algn="ctr"/>
                <a:tab pos="5612130" algn="r"/>
              </a:tabLst>
            </a:pPr>
            <a:r>
              <a:rPr lang="es-ES_tradnl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953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</TotalTime>
  <Words>1049</Words>
  <Application>Microsoft Office PowerPoint</Application>
  <PresentationFormat>Personalizado</PresentationFormat>
  <Paragraphs>147</Paragraphs>
  <Slides>11</Slides>
  <Notes>3</Notes>
  <HiddenSlides>0</HiddenSlides>
  <MMClips>0</MMClips>
  <ScaleCrop>false</ScaleCrop>
  <HeadingPairs>
    <vt:vector size="8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11</vt:i4>
      </vt:variant>
    </vt:vector>
  </HeadingPairs>
  <TitlesOfParts>
    <vt:vector size="23" baseType="lpstr">
      <vt:lpstr>Arial</vt:lpstr>
      <vt:lpstr>Tahoma</vt:lpstr>
      <vt:lpstr>Lato Italics</vt:lpstr>
      <vt:lpstr>Poppins ExtraBold Bold</vt:lpstr>
      <vt:lpstr>Amasis MT Pro Light</vt:lpstr>
      <vt:lpstr>Calibri</vt:lpstr>
      <vt:lpstr>Poppins ExtraBold</vt:lpstr>
      <vt:lpstr>Lato Bold Italics</vt:lpstr>
      <vt:lpstr>Lato Bold</vt:lpstr>
      <vt:lpstr>Office Theme</vt:lpstr>
      <vt:lpstr>Worksheet</vt:lpstr>
      <vt:lpstr>Hoja de cálculo binaria de Microsoft Excel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PRIMERA SESIÓN ORDINARIA 2022-2024 SUBCOMITÉ SECTORIAL DEL EJE 4 CANCÚN POR LA PAZ</dc:title>
  <cp:lastModifiedBy>αυяσяα яαмσѕ</cp:lastModifiedBy>
  <cp:revision>45</cp:revision>
  <dcterms:created xsi:type="dcterms:W3CDTF">2006-08-16T00:00:00Z</dcterms:created>
  <dcterms:modified xsi:type="dcterms:W3CDTF">2025-06-03T09:57:25Z</dcterms:modified>
  <dc:identifier>DAFhRAqvqtw</dc:identifier>
</cp:coreProperties>
</file>